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1"/>
  </p:notesMasterIdLst>
  <p:sldIdLst>
    <p:sldId id="256" r:id="rId3"/>
    <p:sldId id="258" r:id="rId4"/>
    <p:sldId id="259" r:id="rId5"/>
    <p:sldId id="262" r:id="rId6"/>
    <p:sldId id="265" r:id="rId7"/>
    <p:sldId id="267" r:id="rId8"/>
    <p:sldId id="264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75"/>
  </p:normalViewPr>
  <p:slideViewPr>
    <p:cSldViewPr snapToGrid="0" snapToObjects="1">
      <p:cViewPr varScale="1">
        <p:scale>
          <a:sx n="103" d="100"/>
          <a:sy n="103" d="100"/>
        </p:scale>
        <p:origin x="8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2"/>
          <c:order val="0"/>
          <c:tx>
            <c:strRef>
              <c:f>'closed sf'!$B$1</c:f>
              <c:strCache>
                <c:ptCount val="1"/>
                <c:pt idx="0">
                  <c:v>Short Sale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'closed sf'!$A$2:$A$15</c:f>
              <c:numCache>
                <c:formatCode>[$-409]mmm\-yy;@</c:formatCode>
                <c:ptCount val="14"/>
                <c:pt idx="0">
                  <c:v>44368</c:v>
                </c:pt>
                <c:pt idx="1">
                  <c:v>44398</c:v>
                </c:pt>
                <c:pt idx="2">
                  <c:v>44429</c:v>
                </c:pt>
                <c:pt idx="3">
                  <c:v>44460</c:v>
                </c:pt>
                <c:pt idx="4">
                  <c:v>44490</c:v>
                </c:pt>
                <c:pt idx="5">
                  <c:v>44521</c:v>
                </c:pt>
                <c:pt idx="6">
                  <c:v>44551</c:v>
                </c:pt>
                <c:pt idx="7">
                  <c:v>44583</c:v>
                </c:pt>
                <c:pt idx="8">
                  <c:v>44614</c:v>
                </c:pt>
                <c:pt idx="9">
                  <c:v>44642</c:v>
                </c:pt>
                <c:pt idx="10">
                  <c:v>44673</c:v>
                </c:pt>
                <c:pt idx="11">
                  <c:v>44703</c:v>
                </c:pt>
                <c:pt idx="12">
                  <c:v>44734</c:v>
                </c:pt>
                <c:pt idx="13">
                  <c:v>44764</c:v>
                </c:pt>
              </c:numCache>
            </c:numRef>
          </c:cat>
          <c:val>
            <c:numRef>
              <c:f>'closed sf'!$B$2:$B$15</c:f>
              <c:numCache>
                <c:formatCode>General</c:formatCode>
                <c:ptCount val="14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24-7D41-BFE7-139EABD45008}"/>
            </c:ext>
          </c:extLst>
        </c:ser>
        <c:ser>
          <c:idx val="3"/>
          <c:order val="1"/>
          <c:tx>
            <c:strRef>
              <c:f>'closed sf'!$C$1</c:f>
              <c:strCache>
                <c:ptCount val="1"/>
                <c:pt idx="0">
                  <c:v>Foreclosure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'closed sf'!$A$2:$A$15</c:f>
              <c:numCache>
                <c:formatCode>[$-409]mmm\-yy;@</c:formatCode>
                <c:ptCount val="14"/>
                <c:pt idx="0">
                  <c:v>44368</c:v>
                </c:pt>
                <c:pt idx="1">
                  <c:v>44398</c:v>
                </c:pt>
                <c:pt idx="2">
                  <c:v>44429</c:v>
                </c:pt>
                <c:pt idx="3">
                  <c:v>44460</c:v>
                </c:pt>
                <c:pt idx="4">
                  <c:v>44490</c:v>
                </c:pt>
                <c:pt idx="5">
                  <c:v>44521</c:v>
                </c:pt>
                <c:pt idx="6">
                  <c:v>44551</c:v>
                </c:pt>
                <c:pt idx="7">
                  <c:v>44583</c:v>
                </c:pt>
                <c:pt idx="8">
                  <c:v>44614</c:v>
                </c:pt>
                <c:pt idx="9">
                  <c:v>44642</c:v>
                </c:pt>
                <c:pt idx="10">
                  <c:v>44673</c:v>
                </c:pt>
                <c:pt idx="11">
                  <c:v>44703</c:v>
                </c:pt>
                <c:pt idx="12">
                  <c:v>44734</c:v>
                </c:pt>
                <c:pt idx="13">
                  <c:v>44764</c:v>
                </c:pt>
              </c:numCache>
            </c:numRef>
          </c:cat>
          <c:val>
            <c:numRef>
              <c:f>'closed sf'!$C$2:$C$15</c:f>
              <c:numCache>
                <c:formatCode>General</c:formatCode>
                <c:ptCount val="14"/>
                <c:pt idx="0">
                  <c:v>0</c:v>
                </c:pt>
                <c:pt idx="1">
                  <c:v>3</c:v>
                </c:pt>
                <c:pt idx="2">
                  <c:v>1</c:v>
                </c:pt>
                <c:pt idx="3">
                  <c:v>3</c:v>
                </c:pt>
                <c:pt idx="4">
                  <c:v>0</c:v>
                </c:pt>
                <c:pt idx="5">
                  <c:v>1</c:v>
                </c:pt>
                <c:pt idx="6">
                  <c:v>3</c:v>
                </c:pt>
                <c:pt idx="7">
                  <c:v>1</c:v>
                </c:pt>
                <c:pt idx="8">
                  <c:v>1</c:v>
                </c:pt>
                <c:pt idx="9">
                  <c:v>3</c:v>
                </c:pt>
                <c:pt idx="10">
                  <c:v>2</c:v>
                </c:pt>
                <c:pt idx="11">
                  <c:v>2</c:v>
                </c:pt>
                <c:pt idx="12">
                  <c:v>1</c:v>
                </c:pt>
                <c:pt idx="1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524-7D41-BFE7-139EABD45008}"/>
            </c:ext>
          </c:extLst>
        </c:ser>
        <c:ser>
          <c:idx val="1"/>
          <c:order val="2"/>
          <c:tx>
            <c:strRef>
              <c:f>'closed sf'!$D$1</c:f>
              <c:strCache>
                <c:ptCount val="1"/>
                <c:pt idx="0">
                  <c:v>Traditional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'closed sf'!$A$2:$A$15</c:f>
              <c:numCache>
                <c:formatCode>[$-409]mmm\-yy;@</c:formatCode>
                <c:ptCount val="14"/>
                <c:pt idx="0">
                  <c:v>44368</c:v>
                </c:pt>
                <c:pt idx="1">
                  <c:v>44398</c:v>
                </c:pt>
                <c:pt idx="2">
                  <c:v>44429</c:v>
                </c:pt>
                <c:pt idx="3">
                  <c:v>44460</c:v>
                </c:pt>
                <c:pt idx="4">
                  <c:v>44490</c:v>
                </c:pt>
                <c:pt idx="5">
                  <c:v>44521</c:v>
                </c:pt>
                <c:pt idx="6">
                  <c:v>44551</c:v>
                </c:pt>
                <c:pt idx="7">
                  <c:v>44583</c:v>
                </c:pt>
                <c:pt idx="8">
                  <c:v>44614</c:v>
                </c:pt>
                <c:pt idx="9">
                  <c:v>44642</c:v>
                </c:pt>
                <c:pt idx="10">
                  <c:v>44673</c:v>
                </c:pt>
                <c:pt idx="11">
                  <c:v>44703</c:v>
                </c:pt>
                <c:pt idx="12">
                  <c:v>44734</c:v>
                </c:pt>
                <c:pt idx="13">
                  <c:v>44764</c:v>
                </c:pt>
              </c:numCache>
            </c:numRef>
          </c:cat>
          <c:val>
            <c:numRef>
              <c:f>'closed sf'!$D$2:$D$15</c:f>
              <c:numCache>
                <c:formatCode>General</c:formatCode>
                <c:ptCount val="14"/>
                <c:pt idx="0">
                  <c:v>685</c:v>
                </c:pt>
                <c:pt idx="1">
                  <c:v>549</c:v>
                </c:pt>
                <c:pt idx="2">
                  <c:v>504</c:v>
                </c:pt>
                <c:pt idx="3">
                  <c:v>552</c:v>
                </c:pt>
                <c:pt idx="4">
                  <c:v>527</c:v>
                </c:pt>
                <c:pt idx="5">
                  <c:v>615</c:v>
                </c:pt>
                <c:pt idx="6">
                  <c:v>551</c:v>
                </c:pt>
                <c:pt idx="7">
                  <c:v>454</c:v>
                </c:pt>
                <c:pt idx="8">
                  <c:v>509</c:v>
                </c:pt>
                <c:pt idx="9">
                  <c:v>662</c:v>
                </c:pt>
                <c:pt idx="10">
                  <c:v>598</c:v>
                </c:pt>
                <c:pt idx="11">
                  <c:v>605</c:v>
                </c:pt>
                <c:pt idx="12">
                  <c:v>592</c:v>
                </c:pt>
                <c:pt idx="13">
                  <c:v>458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24-7D41-BFE7-139EABD4500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832733359"/>
        <c:axId val="832734991"/>
      </c:barChart>
      <c:dateAx>
        <c:axId val="832733359"/>
        <c:scaling>
          <c:orientation val="minMax"/>
        </c:scaling>
        <c:delete val="0"/>
        <c:axPos val="b"/>
        <c:numFmt formatCode="[$-409]mmm\-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3000000" spcFirstLastPara="1" vertOverflow="ellipsis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2734991"/>
        <c:crosses val="autoZero"/>
        <c:auto val="1"/>
        <c:lblOffset val="100"/>
        <c:baseTimeUnit val="months"/>
      </c:dateAx>
      <c:valAx>
        <c:axId val="832734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2733359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solidFill>
            <a:srgbClr val="92D05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2"/>
          <c:order val="0"/>
          <c:tx>
            <c:strRef>
              <c:f>'active sf'!$B$1</c:f>
              <c:strCache>
                <c:ptCount val="1"/>
                <c:pt idx="0">
                  <c:v>Short Sale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'active sf'!$A$2:$A$15</c:f>
              <c:numCache>
                <c:formatCode>[$-409]mmm\-yy;@</c:formatCode>
                <c:ptCount val="14"/>
                <c:pt idx="0">
                  <c:v>44368</c:v>
                </c:pt>
                <c:pt idx="1">
                  <c:v>44398</c:v>
                </c:pt>
                <c:pt idx="2">
                  <c:v>44429</c:v>
                </c:pt>
                <c:pt idx="3">
                  <c:v>44460</c:v>
                </c:pt>
                <c:pt idx="4">
                  <c:v>44490</c:v>
                </c:pt>
                <c:pt idx="5">
                  <c:v>44521</c:v>
                </c:pt>
                <c:pt idx="6">
                  <c:v>44551</c:v>
                </c:pt>
                <c:pt idx="7">
                  <c:v>44583</c:v>
                </c:pt>
                <c:pt idx="8">
                  <c:v>44614</c:v>
                </c:pt>
                <c:pt idx="9">
                  <c:v>44642</c:v>
                </c:pt>
                <c:pt idx="10">
                  <c:v>44673</c:v>
                </c:pt>
                <c:pt idx="11">
                  <c:v>44703</c:v>
                </c:pt>
                <c:pt idx="12">
                  <c:v>44734</c:v>
                </c:pt>
                <c:pt idx="13">
                  <c:v>44764</c:v>
                </c:pt>
              </c:numCache>
            </c:numRef>
          </c:cat>
          <c:val>
            <c:numRef>
              <c:f>'active sf'!$B$2:$B$15</c:f>
              <c:numCache>
                <c:formatCode>General</c:formatCode>
                <c:ptCount val="14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24-7D41-BFE7-139EABD45008}"/>
            </c:ext>
          </c:extLst>
        </c:ser>
        <c:ser>
          <c:idx val="3"/>
          <c:order val="1"/>
          <c:tx>
            <c:strRef>
              <c:f>'active sf'!$C$1</c:f>
              <c:strCache>
                <c:ptCount val="1"/>
                <c:pt idx="0">
                  <c:v>Forclosure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'active sf'!$A$2:$A$15</c:f>
              <c:numCache>
                <c:formatCode>[$-409]mmm\-yy;@</c:formatCode>
                <c:ptCount val="14"/>
                <c:pt idx="0">
                  <c:v>44368</c:v>
                </c:pt>
                <c:pt idx="1">
                  <c:v>44398</c:v>
                </c:pt>
                <c:pt idx="2">
                  <c:v>44429</c:v>
                </c:pt>
                <c:pt idx="3">
                  <c:v>44460</c:v>
                </c:pt>
                <c:pt idx="4">
                  <c:v>44490</c:v>
                </c:pt>
                <c:pt idx="5">
                  <c:v>44521</c:v>
                </c:pt>
                <c:pt idx="6">
                  <c:v>44551</c:v>
                </c:pt>
                <c:pt idx="7">
                  <c:v>44583</c:v>
                </c:pt>
                <c:pt idx="8">
                  <c:v>44614</c:v>
                </c:pt>
                <c:pt idx="9">
                  <c:v>44642</c:v>
                </c:pt>
                <c:pt idx="10">
                  <c:v>44673</c:v>
                </c:pt>
                <c:pt idx="11">
                  <c:v>44703</c:v>
                </c:pt>
                <c:pt idx="12">
                  <c:v>44734</c:v>
                </c:pt>
                <c:pt idx="13">
                  <c:v>44764</c:v>
                </c:pt>
              </c:numCache>
            </c:numRef>
          </c:cat>
          <c:val>
            <c:numRef>
              <c:f>'active sf'!$C$2:$C$15</c:f>
              <c:numCache>
                <c:formatCode>General</c:formatCode>
                <c:ptCount val="14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0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4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524-7D41-BFE7-139EABD45008}"/>
            </c:ext>
          </c:extLst>
        </c:ser>
        <c:ser>
          <c:idx val="1"/>
          <c:order val="2"/>
          <c:tx>
            <c:strRef>
              <c:f>'active sf'!$D$1</c:f>
              <c:strCache>
                <c:ptCount val="1"/>
                <c:pt idx="0">
                  <c:v>Traditional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'active sf'!$A$2:$A$15</c:f>
              <c:numCache>
                <c:formatCode>[$-409]mmm\-yy;@</c:formatCode>
                <c:ptCount val="14"/>
                <c:pt idx="0">
                  <c:v>44368</c:v>
                </c:pt>
                <c:pt idx="1">
                  <c:v>44398</c:v>
                </c:pt>
                <c:pt idx="2">
                  <c:v>44429</c:v>
                </c:pt>
                <c:pt idx="3">
                  <c:v>44460</c:v>
                </c:pt>
                <c:pt idx="4">
                  <c:v>44490</c:v>
                </c:pt>
                <c:pt idx="5">
                  <c:v>44521</c:v>
                </c:pt>
                <c:pt idx="6">
                  <c:v>44551</c:v>
                </c:pt>
                <c:pt idx="7">
                  <c:v>44583</c:v>
                </c:pt>
                <c:pt idx="8">
                  <c:v>44614</c:v>
                </c:pt>
                <c:pt idx="9">
                  <c:v>44642</c:v>
                </c:pt>
                <c:pt idx="10">
                  <c:v>44673</c:v>
                </c:pt>
                <c:pt idx="11">
                  <c:v>44703</c:v>
                </c:pt>
                <c:pt idx="12">
                  <c:v>44734</c:v>
                </c:pt>
                <c:pt idx="13">
                  <c:v>44764</c:v>
                </c:pt>
              </c:numCache>
            </c:numRef>
          </c:cat>
          <c:val>
            <c:numRef>
              <c:f>'active sf'!$D$2:$D$15</c:f>
              <c:numCache>
                <c:formatCode>General</c:formatCode>
                <c:ptCount val="14"/>
                <c:pt idx="0">
                  <c:v>459</c:v>
                </c:pt>
                <c:pt idx="1">
                  <c:v>497</c:v>
                </c:pt>
                <c:pt idx="2">
                  <c:v>546</c:v>
                </c:pt>
                <c:pt idx="3">
                  <c:v>531</c:v>
                </c:pt>
                <c:pt idx="4">
                  <c:v>581</c:v>
                </c:pt>
                <c:pt idx="5">
                  <c:v>579</c:v>
                </c:pt>
                <c:pt idx="6">
                  <c:v>501</c:v>
                </c:pt>
                <c:pt idx="7">
                  <c:v>452</c:v>
                </c:pt>
                <c:pt idx="8">
                  <c:v>439</c:v>
                </c:pt>
                <c:pt idx="9">
                  <c:v>482</c:v>
                </c:pt>
                <c:pt idx="10">
                  <c:v>626</c:v>
                </c:pt>
                <c:pt idx="11">
                  <c:v>902</c:v>
                </c:pt>
                <c:pt idx="12">
                  <c:v>1174</c:v>
                </c:pt>
                <c:pt idx="13">
                  <c:v>1394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24-7D41-BFE7-139EABD4500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832733359"/>
        <c:axId val="832734991"/>
      </c:barChart>
      <c:dateAx>
        <c:axId val="832733359"/>
        <c:scaling>
          <c:orientation val="minMax"/>
        </c:scaling>
        <c:delete val="0"/>
        <c:axPos val="b"/>
        <c:numFmt formatCode="[$-409]mmm\-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3000000" spcFirstLastPara="1" vertOverflow="ellipsis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2734991"/>
        <c:crosses val="autoZero"/>
        <c:auto val="1"/>
        <c:lblOffset val="100"/>
        <c:baseTimeUnit val="months"/>
      </c:dateAx>
      <c:valAx>
        <c:axId val="832734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2733359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solidFill>
            <a:srgbClr val="92D05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'active sf'!$C$1</c:f>
              <c:strCache>
                <c:ptCount val="1"/>
                <c:pt idx="0">
                  <c:v>Sold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lt1"/>
              </a:solidFill>
              <a:ln w="15875">
                <a:solidFill>
                  <a:schemeClr val="accent4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'active sf'!$A$2:$A$15</c:f>
              <c:numCache>
                <c:formatCode>[$-409]mmm\-yy;@</c:formatCode>
                <c:ptCount val="14"/>
                <c:pt idx="0">
                  <c:v>44368</c:v>
                </c:pt>
                <c:pt idx="1">
                  <c:v>44398</c:v>
                </c:pt>
                <c:pt idx="2">
                  <c:v>44429</c:v>
                </c:pt>
                <c:pt idx="3">
                  <c:v>44460</c:v>
                </c:pt>
                <c:pt idx="4">
                  <c:v>44490</c:v>
                </c:pt>
                <c:pt idx="5">
                  <c:v>44521</c:v>
                </c:pt>
                <c:pt idx="6">
                  <c:v>44551</c:v>
                </c:pt>
                <c:pt idx="7">
                  <c:v>44583</c:v>
                </c:pt>
                <c:pt idx="8">
                  <c:v>44614</c:v>
                </c:pt>
                <c:pt idx="9">
                  <c:v>44642</c:v>
                </c:pt>
                <c:pt idx="10">
                  <c:v>44673</c:v>
                </c:pt>
                <c:pt idx="11">
                  <c:v>44703</c:v>
                </c:pt>
                <c:pt idx="12">
                  <c:v>44734</c:v>
                </c:pt>
                <c:pt idx="13">
                  <c:v>44764</c:v>
                </c:pt>
              </c:numCache>
            </c:numRef>
          </c:cat>
          <c:val>
            <c:numRef>
              <c:f>'active sf'!$C$2:$C$15</c:f>
              <c:numCache>
                <c:formatCode>General</c:formatCode>
                <c:ptCount val="14"/>
                <c:pt idx="0">
                  <c:v>332</c:v>
                </c:pt>
                <c:pt idx="1">
                  <c:v>345</c:v>
                </c:pt>
                <c:pt idx="2">
                  <c:v>265</c:v>
                </c:pt>
                <c:pt idx="3">
                  <c:v>279</c:v>
                </c:pt>
                <c:pt idx="4">
                  <c:v>285</c:v>
                </c:pt>
                <c:pt idx="5">
                  <c:v>249</c:v>
                </c:pt>
                <c:pt idx="6">
                  <c:v>243</c:v>
                </c:pt>
                <c:pt idx="7">
                  <c:v>358</c:v>
                </c:pt>
                <c:pt idx="8">
                  <c:v>299</c:v>
                </c:pt>
                <c:pt idx="9">
                  <c:v>338</c:v>
                </c:pt>
                <c:pt idx="10">
                  <c:v>365</c:v>
                </c:pt>
                <c:pt idx="11">
                  <c:v>339</c:v>
                </c:pt>
                <c:pt idx="12">
                  <c:v>267</c:v>
                </c:pt>
                <c:pt idx="13">
                  <c:v>148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524-7D41-BFE7-139EABD45008}"/>
            </c:ext>
          </c:extLst>
        </c:ser>
        <c:ser>
          <c:idx val="3"/>
          <c:order val="1"/>
          <c:tx>
            <c:strRef>
              <c:f>'active sf'!$B$1</c:f>
              <c:strCache>
                <c:ptCount val="1"/>
                <c:pt idx="0">
                  <c:v>Active</c:v>
                </c:pt>
              </c:strCache>
            </c:strRef>
          </c:tx>
          <c:spPr>
            <a:ln w="2222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lt1"/>
              </a:solidFill>
              <a:ln w="15875">
                <a:solidFill>
                  <a:schemeClr val="accent6">
                    <a:lumMod val="60000"/>
                  </a:schemeClr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'active sf'!$A$2:$A$15</c:f>
              <c:numCache>
                <c:formatCode>[$-409]mmm\-yy;@</c:formatCode>
                <c:ptCount val="14"/>
                <c:pt idx="0">
                  <c:v>44368</c:v>
                </c:pt>
                <c:pt idx="1">
                  <c:v>44398</c:v>
                </c:pt>
                <c:pt idx="2">
                  <c:v>44429</c:v>
                </c:pt>
                <c:pt idx="3">
                  <c:v>44460</c:v>
                </c:pt>
                <c:pt idx="4">
                  <c:v>44490</c:v>
                </c:pt>
                <c:pt idx="5">
                  <c:v>44521</c:v>
                </c:pt>
                <c:pt idx="6">
                  <c:v>44551</c:v>
                </c:pt>
                <c:pt idx="7">
                  <c:v>44583</c:v>
                </c:pt>
                <c:pt idx="8">
                  <c:v>44614</c:v>
                </c:pt>
                <c:pt idx="9">
                  <c:v>44642</c:v>
                </c:pt>
                <c:pt idx="10">
                  <c:v>44673</c:v>
                </c:pt>
                <c:pt idx="11">
                  <c:v>44703</c:v>
                </c:pt>
                <c:pt idx="12">
                  <c:v>44734</c:v>
                </c:pt>
                <c:pt idx="13">
                  <c:v>44764</c:v>
                </c:pt>
              </c:numCache>
            </c:numRef>
          </c:cat>
          <c:val>
            <c:numRef>
              <c:f>'active sf'!$B$2:$B$15</c:f>
              <c:numCache>
                <c:formatCode>General</c:formatCode>
                <c:ptCount val="14"/>
                <c:pt idx="0">
                  <c:v>1242</c:v>
                </c:pt>
                <c:pt idx="1">
                  <c:v>1335</c:v>
                </c:pt>
                <c:pt idx="2">
                  <c:v>1429</c:v>
                </c:pt>
                <c:pt idx="3">
                  <c:v>1459</c:v>
                </c:pt>
                <c:pt idx="4">
                  <c:v>1521</c:v>
                </c:pt>
                <c:pt idx="5">
                  <c:v>1415</c:v>
                </c:pt>
                <c:pt idx="6">
                  <c:v>1303</c:v>
                </c:pt>
                <c:pt idx="7">
                  <c:v>1266</c:v>
                </c:pt>
                <c:pt idx="8">
                  <c:v>1214</c:v>
                </c:pt>
                <c:pt idx="9">
                  <c:v>1129</c:v>
                </c:pt>
                <c:pt idx="10">
                  <c:v>1067</c:v>
                </c:pt>
                <c:pt idx="11">
                  <c:v>1227</c:v>
                </c:pt>
                <c:pt idx="12">
                  <c:v>1443</c:v>
                </c:pt>
                <c:pt idx="13">
                  <c:v>1578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524-7D41-BFE7-139EABD45008}"/>
            </c:ext>
          </c:extLst>
        </c:ser>
        <c:ser>
          <c:idx val="1"/>
          <c:order val="2"/>
          <c:tx>
            <c:strRef>
              <c:f>'active sf'!#REF!</c:f>
              <c:strCache>
                <c:ptCount val="1"/>
                <c:pt idx="0">
                  <c:v>#REF!</c:v>
                </c:pt>
              </c:strCache>
            </c:strRef>
          </c:tx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lt1"/>
              </a:solidFill>
              <a:ln w="15875">
                <a:solidFill>
                  <a:schemeClr val="accent5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'active sf'!$A$2:$A$15</c:f>
              <c:numCache>
                <c:formatCode>[$-409]mmm\-yy;@</c:formatCode>
                <c:ptCount val="14"/>
                <c:pt idx="0">
                  <c:v>44368</c:v>
                </c:pt>
                <c:pt idx="1">
                  <c:v>44398</c:v>
                </c:pt>
                <c:pt idx="2">
                  <c:v>44429</c:v>
                </c:pt>
                <c:pt idx="3">
                  <c:v>44460</c:v>
                </c:pt>
                <c:pt idx="4">
                  <c:v>44490</c:v>
                </c:pt>
                <c:pt idx="5">
                  <c:v>44521</c:v>
                </c:pt>
                <c:pt idx="6">
                  <c:v>44551</c:v>
                </c:pt>
                <c:pt idx="7">
                  <c:v>44583</c:v>
                </c:pt>
                <c:pt idx="8">
                  <c:v>44614</c:v>
                </c:pt>
                <c:pt idx="9">
                  <c:v>44642</c:v>
                </c:pt>
                <c:pt idx="10">
                  <c:v>44673</c:v>
                </c:pt>
                <c:pt idx="11">
                  <c:v>44703</c:v>
                </c:pt>
                <c:pt idx="12">
                  <c:v>44734</c:v>
                </c:pt>
                <c:pt idx="13">
                  <c:v>44764</c:v>
                </c:pt>
              </c:numCache>
            </c:numRef>
          </c:cat>
          <c:val>
            <c:numRef>
              <c:f>'active sf'!#REF!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524-7D41-BFE7-139EABD4500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32733359"/>
        <c:axId val="832734991"/>
      </c:lineChart>
      <c:dateAx>
        <c:axId val="832733359"/>
        <c:scaling>
          <c:orientation val="minMax"/>
        </c:scaling>
        <c:delete val="0"/>
        <c:axPos val="b"/>
        <c:numFmt formatCode="[$-409]mmm\-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3000000" spcFirstLastPara="1" vertOverflow="ellipsis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2734991"/>
        <c:crosses val="autoZero"/>
        <c:auto val="1"/>
        <c:lblOffset val="100"/>
        <c:baseTimeUnit val="months"/>
      </c:dateAx>
      <c:valAx>
        <c:axId val="832734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2733359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solidFill>
            <a:srgbClr val="92D05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'active sf'!$C$1</c:f>
              <c:strCache>
                <c:ptCount val="1"/>
                <c:pt idx="0">
                  <c:v>Sold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lt1"/>
              </a:solidFill>
              <a:ln w="15875">
                <a:solidFill>
                  <a:schemeClr val="accent4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'active sf'!$A$2:$A$15</c:f>
              <c:numCache>
                <c:formatCode>[$-409]mmm\-yy;@</c:formatCode>
                <c:ptCount val="14"/>
                <c:pt idx="0">
                  <c:v>44368</c:v>
                </c:pt>
                <c:pt idx="1">
                  <c:v>44398</c:v>
                </c:pt>
                <c:pt idx="2">
                  <c:v>44429</c:v>
                </c:pt>
                <c:pt idx="3">
                  <c:v>44460</c:v>
                </c:pt>
                <c:pt idx="4">
                  <c:v>44490</c:v>
                </c:pt>
                <c:pt idx="5">
                  <c:v>44521</c:v>
                </c:pt>
                <c:pt idx="6">
                  <c:v>44561</c:v>
                </c:pt>
                <c:pt idx="7">
                  <c:v>44583</c:v>
                </c:pt>
                <c:pt idx="8">
                  <c:v>44614</c:v>
                </c:pt>
                <c:pt idx="9">
                  <c:v>44642</c:v>
                </c:pt>
                <c:pt idx="10">
                  <c:v>44673</c:v>
                </c:pt>
                <c:pt idx="11">
                  <c:v>44703</c:v>
                </c:pt>
                <c:pt idx="12">
                  <c:v>44734</c:v>
                </c:pt>
                <c:pt idx="13">
                  <c:v>44764</c:v>
                </c:pt>
              </c:numCache>
            </c:numRef>
          </c:cat>
          <c:val>
            <c:numRef>
              <c:f>'active sf'!$C$2:$C$15</c:f>
              <c:numCache>
                <c:formatCode>General</c:formatCode>
                <c:ptCount val="14"/>
                <c:pt idx="0">
                  <c:v>72</c:v>
                </c:pt>
                <c:pt idx="1">
                  <c:v>50</c:v>
                </c:pt>
                <c:pt idx="2">
                  <c:v>39</c:v>
                </c:pt>
                <c:pt idx="3">
                  <c:v>43</c:v>
                </c:pt>
                <c:pt idx="4">
                  <c:v>35</c:v>
                </c:pt>
                <c:pt idx="5">
                  <c:v>33</c:v>
                </c:pt>
                <c:pt idx="6">
                  <c:v>40</c:v>
                </c:pt>
                <c:pt idx="7">
                  <c:v>62</c:v>
                </c:pt>
                <c:pt idx="8">
                  <c:v>64</c:v>
                </c:pt>
                <c:pt idx="9">
                  <c:v>78</c:v>
                </c:pt>
                <c:pt idx="10">
                  <c:v>74</c:v>
                </c:pt>
                <c:pt idx="11">
                  <c:v>52</c:v>
                </c:pt>
                <c:pt idx="12">
                  <c:v>45</c:v>
                </c:pt>
                <c:pt idx="13">
                  <c:v>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524-7D41-BFE7-139EABD45008}"/>
            </c:ext>
          </c:extLst>
        </c:ser>
        <c:ser>
          <c:idx val="3"/>
          <c:order val="1"/>
          <c:tx>
            <c:strRef>
              <c:f>'active sf'!$B$1</c:f>
              <c:strCache>
                <c:ptCount val="1"/>
                <c:pt idx="0">
                  <c:v>Active</c:v>
                </c:pt>
              </c:strCache>
            </c:strRef>
          </c:tx>
          <c:spPr>
            <a:ln w="2222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lt1"/>
              </a:solidFill>
              <a:ln w="15875">
                <a:solidFill>
                  <a:schemeClr val="accent6">
                    <a:lumMod val="60000"/>
                  </a:schemeClr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'active sf'!$A$2:$A$15</c:f>
              <c:numCache>
                <c:formatCode>[$-409]mmm\-yy;@</c:formatCode>
                <c:ptCount val="14"/>
                <c:pt idx="0">
                  <c:v>44368</c:v>
                </c:pt>
                <c:pt idx="1">
                  <c:v>44398</c:v>
                </c:pt>
                <c:pt idx="2">
                  <c:v>44429</c:v>
                </c:pt>
                <c:pt idx="3">
                  <c:v>44460</c:v>
                </c:pt>
                <c:pt idx="4">
                  <c:v>44490</c:v>
                </c:pt>
                <c:pt idx="5">
                  <c:v>44521</c:v>
                </c:pt>
                <c:pt idx="6">
                  <c:v>44561</c:v>
                </c:pt>
                <c:pt idx="7">
                  <c:v>44583</c:v>
                </c:pt>
                <c:pt idx="8">
                  <c:v>44614</c:v>
                </c:pt>
                <c:pt idx="9">
                  <c:v>44642</c:v>
                </c:pt>
                <c:pt idx="10">
                  <c:v>44673</c:v>
                </c:pt>
                <c:pt idx="11">
                  <c:v>44703</c:v>
                </c:pt>
                <c:pt idx="12">
                  <c:v>44734</c:v>
                </c:pt>
                <c:pt idx="13">
                  <c:v>44764</c:v>
                </c:pt>
              </c:numCache>
            </c:numRef>
          </c:cat>
          <c:val>
            <c:numRef>
              <c:f>'active sf'!$B$2:$B$15</c:f>
              <c:numCache>
                <c:formatCode>General</c:formatCode>
                <c:ptCount val="14"/>
                <c:pt idx="0">
                  <c:v>269</c:v>
                </c:pt>
                <c:pt idx="1">
                  <c:v>307</c:v>
                </c:pt>
                <c:pt idx="2">
                  <c:v>315</c:v>
                </c:pt>
                <c:pt idx="3">
                  <c:v>330</c:v>
                </c:pt>
                <c:pt idx="4">
                  <c:v>346</c:v>
                </c:pt>
                <c:pt idx="5">
                  <c:v>345</c:v>
                </c:pt>
                <c:pt idx="6">
                  <c:v>327</c:v>
                </c:pt>
                <c:pt idx="7">
                  <c:v>314</c:v>
                </c:pt>
                <c:pt idx="8">
                  <c:v>292</c:v>
                </c:pt>
                <c:pt idx="9">
                  <c:v>281</c:v>
                </c:pt>
                <c:pt idx="10">
                  <c:v>289</c:v>
                </c:pt>
                <c:pt idx="11">
                  <c:v>311</c:v>
                </c:pt>
                <c:pt idx="12">
                  <c:v>337</c:v>
                </c:pt>
                <c:pt idx="13">
                  <c:v>349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524-7D41-BFE7-139EABD45008}"/>
            </c:ext>
          </c:extLst>
        </c:ser>
        <c:ser>
          <c:idx val="1"/>
          <c:order val="2"/>
          <c:tx>
            <c:strRef>
              <c:f>'active sf'!#REF!</c:f>
              <c:strCache>
                <c:ptCount val="1"/>
                <c:pt idx="0">
                  <c:v>#REF!</c:v>
                </c:pt>
              </c:strCache>
            </c:strRef>
          </c:tx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lt1"/>
              </a:solidFill>
              <a:ln w="15875">
                <a:solidFill>
                  <a:schemeClr val="accent5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'active sf'!$A$2:$A$15</c:f>
              <c:numCache>
                <c:formatCode>[$-409]mmm\-yy;@</c:formatCode>
                <c:ptCount val="14"/>
                <c:pt idx="0">
                  <c:v>44368</c:v>
                </c:pt>
                <c:pt idx="1">
                  <c:v>44398</c:v>
                </c:pt>
                <c:pt idx="2">
                  <c:v>44429</c:v>
                </c:pt>
                <c:pt idx="3">
                  <c:v>44460</c:v>
                </c:pt>
                <c:pt idx="4">
                  <c:v>44490</c:v>
                </c:pt>
                <c:pt idx="5">
                  <c:v>44521</c:v>
                </c:pt>
                <c:pt idx="6">
                  <c:v>44561</c:v>
                </c:pt>
                <c:pt idx="7">
                  <c:v>44583</c:v>
                </c:pt>
                <c:pt idx="8">
                  <c:v>44614</c:v>
                </c:pt>
                <c:pt idx="9">
                  <c:v>44642</c:v>
                </c:pt>
                <c:pt idx="10">
                  <c:v>44673</c:v>
                </c:pt>
                <c:pt idx="11">
                  <c:v>44703</c:v>
                </c:pt>
                <c:pt idx="12">
                  <c:v>44734</c:v>
                </c:pt>
                <c:pt idx="13">
                  <c:v>44764</c:v>
                </c:pt>
              </c:numCache>
            </c:numRef>
          </c:cat>
          <c:val>
            <c:numRef>
              <c:f>'active sf'!#REF!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524-7D41-BFE7-139EABD4500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32733359"/>
        <c:axId val="832734991"/>
      </c:lineChart>
      <c:dateAx>
        <c:axId val="832733359"/>
        <c:scaling>
          <c:orientation val="minMax"/>
        </c:scaling>
        <c:delete val="0"/>
        <c:axPos val="b"/>
        <c:numFmt formatCode="[$-409]mmm\-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3000000" spcFirstLastPara="1" vertOverflow="ellipsis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2734991"/>
        <c:crosses val="autoZero"/>
        <c:auto val="1"/>
        <c:lblOffset val="100"/>
        <c:baseTimeUnit val="months"/>
      </c:dateAx>
      <c:valAx>
        <c:axId val="832734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2733359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solidFill>
            <a:srgbClr val="92D05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'active sf'!$C$1</c:f>
              <c:strCache>
                <c:ptCount val="1"/>
                <c:pt idx="0">
                  <c:v>Sold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lt1"/>
              </a:solidFill>
              <a:ln w="15875">
                <a:solidFill>
                  <a:schemeClr val="accent4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'active sf'!$A$2:$A$15</c:f>
              <c:strCache>
                <c:ptCount val="14"/>
                <c:pt idx="0">
                  <c:v>Jun-21</c:v>
                </c:pt>
                <c:pt idx="1">
                  <c:v>Jul-21</c:v>
                </c:pt>
                <c:pt idx="2">
                  <c:v>Aug-21</c:v>
                </c:pt>
                <c:pt idx="3">
                  <c:v>Sep-21</c:v>
                </c:pt>
                <c:pt idx="4">
                  <c:v>Oct-21</c:v>
                </c:pt>
                <c:pt idx="5">
                  <c:v>Nov-21</c:v>
                </c:pt>
                <c:pt idx="6">
                  <c:v>Dec-21</c:v>
                </c:pt>
                <c:pt idx="7">
                  <c:v>Jan-22</c:v>
                </c:pt>
                <c:pt idx="8">
                  <c:v>Feb-22</c:v>
                </c:pt>
                <c:pt idx="9">
                  <c:v>Mar-22</c:v>
                </c:pt>
                <c:pt idx="10">
                  <c:v>Apr-22</c:v>
                </c:pt>
                <c:pt idx="11">
                  <c:v>May-22</c:v>
                </c:pt>
                <c:pt idx="12">
                  <c:v>Jun-22</c:v>
                </c:pt>
                <c:pt idx="13">
                  <c:v>July</c:v>
                </c:pt>
              </c:strCache>
            </c:strRef>
          </c:cat>
          <c:val>
            <c:numRef>
              <c:f>'active sf'!$C$2:$C$15</c:f>
              <c:numCache>
                <c:formatCode>General</c:formatCode>
                <c:ptCount val="14"/>
                <c:pt idx="0">
                  <c:v>163</c:v>
                </c:pt>
                <c:pt idx="1">
                  <c:v>123</c:v>
                </c:pt>
                <c:pt idx="2">
                  <c:v>102</c:v>
                </c:pt>
                <c:pt idx="3">
                  <c:v>88</c:v>
                </c:pt>
                <c:pt idx="4">
                  <c:v>115</c:v>
                </c:pt>
                <c:pt idx="5">
                  <c:v>122</c:v>
                </c:pt>
                <c:pt idx="6">
                  <c:v>165</c:v>
                </c:pt>
                <c:pt idx="7">
                  <c:v>126</c:v>
                </c:pt>
                <c:pt idx="8">
                  <c:v>165</c:v>
                </c:pt>
                <c:pt idx="9">
                  <c:v>182</c:v>
                </c:pt>
                <c:pt idx="10">
                  <c:v>163</c:v>
                </c:pt>
                <c:pt idx="11">
                  <c:v>120</c:v>
                </c:pt>
                <c:pt idx="12">
                  <c:v>91</c:v>
                </c:pt>
                <c:pt idx="13">
                  <c:v>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524-7D41-BFE7-139EABD45008}"/>
            </c:ext>
          </c:extLst>
        </c:ser>
        <c:ser>
          <c:idx val="3"/>
          <c:order val="1"/>
          <c:tx>
            <c:strRef>
              <c:f>'active sf'!$B$1</c:f>
              <c:strCache>
                <c:ptCount val="1"/>
                <c:pt idx="0">
                  <c:v>Active</c:v>
                </c:pt>
              </c:strCache>
            </c:strRef>
          </c:tx>
          <c:spPr>
            <a:ln w="2222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lt1"/>
              </a:solidFill>
              <a:ln w="15875">
                <a:solidFill>
                  <a:schemeClr val="accent6">
                    <a:lumMod val="60000"/>
                  </a:schemeClr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'active sf'!$A$2:$A$15</c:f>
              <c:strCache>
                <c:ptCount val="14"/>
                <c:pt idx="0">
                  <c:v>Jun-21</c:v>
                </c:pt>
                <c:pt idx="1">
                  <c:v>Jul-21</c:v>
                </c:pt>
                <c:pt idx="2">
                  <c:v>Aug-21</c:v>
                </c:pt>
                <c:pt idx="3">
                  <c:v>Sep-21</c:v>
                </c:pt>
                <c:pt idx="4">
                  <c:v>Oct-21</c:v>
                </c:pt>
                <c:pt idx="5">
                  <c:v>Nov-21</c:v>
                </c:pt>
                <c:pt idx="6">
                  <c:v>Dec-21</c:v>
                </c:pt>
                <c:pt idx="7">
                  <c:v>Jan-22</c:v>
                </c:pt>
                <c:pt idx="8">
                  <c:v>Feb-22</c:v>
                </c:pt>
                <c:pt idx="9">
                  <c:v>Mar-22</c:v>
                </c:pt>
                <c:pt idx="10">
                  <c:v>Apr-22</c:v>
                </c:pt>
                <c:pt idx="11">
                  <c:v>May-22</c:v>
                </c:pt>
                <c:pt idx="12">
                  <c:v>Jun-22</c:v>
                </c:pt>
                <c:pt idx="13">
                  <c:v>July</c:v>
                </c:pt>
              </c:strCache>
            </c:strRef>
          </c:cat>
          <c:val>
            <c:numRef>
              <c:f>'active sf'!$B$2:$B$15</c:f>
              <c:numCache>
                <c:formatCode>General</c:formatCode>
                <c:ptCount val="14"/>
                <c:pt idx="0">
                  <c:v>551</c:v>
                </c:pt>
                <c:pt idx="1">
                  <c:v>590</c:v>
                </c:pt>
                <c:pt idx="2">
                  <c:v>685</c:v>
                </c:pt>
                <c:pt idx="3">
                  <c:v>705</c:v>
                </c:pt>
                <c:pt idx="4">
                  <c:v>662</c:v>
                </c:pt>
                <c:pt idx="5">
                  <c:v>633</c:v>
                </c:pt>
                <c:pt idx="6">
                  <c:v>583</c:v>
                </c:pt>
                <c:pt idx="7">
                  <c:v>549</c:v>
                </c:pt>
                <c:pt idx="8">
                  <c:v>496</c:v>
                </c:pt>
                <c:pt idx="9">
                  <c:v>451</c:v>
                </c:pt>
                <c:pt idx="10">
                  <c:v>509</c:v>
                </c:pt>
                <c:pt idx="11">
                  <c:v>558</c:v>
                </c:pt>
                <c:pt idx="12">
                  <c:v>641</c:v>
                </c:pt>
                <c:pt idx="13">
                  <c:v>705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524-7D41-BFE7-139EABD45008}"/>
            </c:ext>
          </c:extLst>
        </c:ser>
        <c:ser>
          <c:idx val="1"/>
          <c:order val="2"/>
          <c:tx>
            <c:strRef>
              <c:f>'active sf'!#REF!</c:f>
              <c:strCache>
                <c:ptCount val="1"/>
                <c:pt idx="0">
                  <c:v>#REF!</c:v>
                </c:pt>
              </c:strCache>
            </c:strRef>
          </c:tx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lt1"/>
              </a:solidFill>
              <a:ln w="15875">
                <a:solidFill>
                  <a:schemeClr val="accent5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'active sf'!$A$2:$A$15</c:f>
              <c:strCache>
                <c:ptCount val="14"/>
                <c:pt idx="0">
                  <c:v>Jun-21</c:v>
                </c:pt>
                <c:pt idx="1">
                  <c:v>Jul-21</c:v>
                </c:pt>
                <c:pt idx="2">
                  <c:v>Aug-21</c:v>
                </c:pt>
                <c:pt idx="3">
                  <c:v>Sep-21</c:v>
                </c:pt>
                <c:pt idx="4">
                  <c:v>Oct-21</c:v>
                </c:pt>
                <c:pt idx="5">
                  <c:v>Nov-21</c:v>
                </c:pt>
                <c:pt idx="6">
                  <c:v>Dec-21</c:v>
                </c:pt>
                <c:pt idx="7">
                  <c:v>Jan-22</c:v>
                </c:pt>
                <c:pt idx="8">
                  <c:v>Feb-22</c:v>
                </c:pt>
                <c:pt idx="9">
                  <c:v>Mar-22</c:v>
                </c:pt>
                <c:pt idx="10">
                  <c:v>Apr-22</c:v>
                </c:pt>
                <c:pt idx="11">
                  <c:v>May-22</c:v>
                </c:pt>
                <c:pt idx="12">
                  <c:v>Jun-22</c:v>
                </c:pt>
                <c:pt idx="13">
                  <c:v>July</c:v>
                </c:pt>
              </c:strCache>
            </c:strRef>
          </c:cat>
          <c:val>
            <c:numRef>
              <c:f>'active sf'!#REF!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524-7D41-BFE7-139EABD4500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32733359"/>
        <c:axId val="832734991"/>
      </c:lineChart>
      <c:catAx>
        <c:axId val="8327333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3000000" spcFirstLastPara="1" vertOverflow="ellipsis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2734991"/>
        <c:crosses val="autoZero"/>
        <c:auto val="1"/>
        <c:lblAlgn val="ctr"/>
        <c:lblOffset val="100"/>
        <c:noMultiLvlLbl val="1"/>
      </c:catAx>
      <c:valAx>
        <c:axId val="832734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2733359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solidFill>
            <a:srgbClr val="92D05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'active sf'!$C$1</c:f>
              <c:strCache>
                <c:ptCount val="1"/>
                <c:pt idx="0">
                  <c:v>Sold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lt1"/>
              </a:solidFill>
              <a:ln w="15875">
                <a:solidFill>
                  <a:schemeClr val="accent4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'active sf'!$A$2:$A$16</c:f>
              <c:numCache>
                <c:formatCode>[$-409]mmm\-yy;@</c:formatCode>
                <c:ptCount val="15"/>
                <c:pt idx="0">
                  <c:v>44337</c:v>
                </c:pt>
                <c:pt idx="1">
                  <c:v>44368</c:v>
                </c:pt>
                <c:pt idx="2">
                  <c:v>44398</c:v>
                </c:pt>
                <c:pt idx="3">
                  <c:v>44429</c:v>
                </c:pt>
                <c:pt idx="4">
                  <c:v>44460</c:v>
                </c:pt>
                <c:pt idx="5">
                  <c:v>44490</c:v>
                </c:pt>
                <c:pt idx="6">
                  <c:v>44521</c:v>
                </c:pt>
                <c:pt idx="7">
                  <c:v>44561</c:v>
                </c:pt>
                <c:pt idx="8">
                  <c:v>44583</c:v>
                </c:pt>
                <c:pt idx="9">
                  <c:v>44614</c:v>
                </c:pt>
                <c:pt idx="10">
                  <c:v>44642</c:v>
                </c:pt>
                <c:pt idx="11">
                  <c:v>44673</c:v>
                </c:pt>
                <c:pt idx="12">
                  <c:v>44703</c:v>
                </c:pt>
                <c:pt idx="13">
                  <c:v>44734</c:v>
                </c:pt>
                <c:pt idx="14">
                  <c:v>44764</c:v>
                </c:pt>
              </c:numCache>
            </c:numRef>
          </c:cat>
          <c:val>
            <c:numRef>
              <c:f>'active sf'!$C$2:$C$16</c:f>
              <c:numCache>
                <c:formatCode>General</c:formatCode>
                <c:ptCount val="15"/>
                <c:pt idx="0">
                  <c:v>91</c:v>
                </c:pt>
                <c:pt idx="1">
                  <c:v>94</c:v>
                </c:pt>
                <c:pt idx="2">
                  <c:v>87</c:v>
                </c:pt>
                <c:pt idx="3">
                  <c:v>53</c:v>
                </c:pt>
                <c:pt idx="4">
                  <c:v>66</c:v>
                </c:pt>
                <c:pt idx="5">
                  <c:v>52</c:v>
                </c:pt>
                <c:pt idx="6">
                  <c:v>54</c:v>
                </c:pt>
                <c:pt idx="7">
                  <c:v>56</c:v>
                </c:pt>
                <c:pt idx="8">
                  <c:v>52</c:v>
                </c:pt>
                <c:pt idx="9">
                  <c:v>60</c:v>
                </c:pt>
                <c:pt idx="10">
                  <c:v>69</c:v>
                </c:pt>
                <c:pt idx="11">
                  <c:v>91</c:v>
                </c:pt>
                <c:pt idx="12">
                  <c:v>88</c:v>
                </c:pt>
                <c:pt idx="13">
                  <c:v>51</c:v>
                </c:pt>
                <c:pt idx="14">
                  <c:v>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524-7D41-BFE7-139EABD45008}"/>
            </c:ext>
          </c:extLst>
        </c:ser>
        <c:ser>
          <c:idx val="3"/>
          <c:order val="1"/>
          <c:tx>
            <c:strRef>
              <c:f>'active sf'!$B$1</c:f>
              <c:strCache>
                <c:ptCount val="1"/>
                <c:pt idx="0">
                  <c:v>Active</c:v>
                </c:pt>
              </c:strCache>
            </c:strRef>
          </c:tx>
          <c:spPr>
            <a:ln w="2222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lt1"/>
              </a:solidFill>
              <a:ln w="15875">
                <a:solidFill>
                  <a:schemeClr val="accent6">
                    <a:lumMod val="60000"/>
                  </a:schemeClr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'active sf'!$A$2:$A$16</c:f>
              <c:numCache>
                <c:formatCode>[$-409]mmm\-yy;@</c:formatCode>
                <c:ptCount val="15"/>
                <c:pt idx="0">
                  <c:v>44337</c:v>
                </c:pt>
                <c:pt idx="1">
                  <c:v>44368</c:v>
                </c:pt>
                <c:pt idx="2">
                  <c:v>44398</c:v>
                </c:pt>
                <c:pt idx="3">
                  <c:v>44429</c:v>
                </c:pt>
                <c:pt idx="4">
                  <c:v>44460</c:v>
                </c:pt>
                <c:pt idx="5">
                  <c:v>44490</c:v>
                </c:pt>
                <c:pt idx="6">
                  <c:v>44521</c:v>
                </c:pt>
                <c:pt idx="7">
                  <c:v>44561</c:v>
                </c:pt>
                <c:pt idx="8">
                  <c:v>44583</c:v>
                </c:pt>
                <c:pt idx="9">
                  <c:v>44614</c:v>
                </c:pt>
                <c:pt idx="10">
                  <c:v>44642</c:v>
                </c:pt>
                <c:pt idx="11">
                  <c:v>44673</c:v>
                </c:pt>
                <c:pt idx="12">
                  <c:v>44703</c:v>
                </c:pt>
                <c:pt idx="13">
                  <c:v>44734</c:v>
                </c:pt>
                <c:pt idx="14">
                  <c:v>44764</c:v>
                </c:pt>
              </c:numCache>
            </c:numRef>
          </c:cat>
          <c:val>
            <c:numRef>
              <c:f>'active sf'!$B$2:$B$16</c:f>
              <c:numCache>
                <c:formatCode>General</c:formatCode>
                <c:ptCount val="15"/>
                <c:pt idx="0">
                  <c:v>53</c:v>
                </c:pt>
                <c:pt idx="1">
                  <c:v>47</c:v>
                </c:pt>
                <c:pt idx="2">
                  <c:v>54</c:v>
                </c:pt>
                <c:pt idx="3">
                  <c:v>61</c:v>
                </c:pt>
                <c:pt idx="4">
                  <c:v>55</c:v>
                </c:pt>
                <c:pt idx="5">
                  <c:v>43</c:v>
                </c:pt>
                <c:pt idx="6">
                  <c:v>44</c:v>
                </c:pt>
                <c:pt idx="7">
                  <c:v>41</c:v>
                </c:pt>
                <c:pt idx="8">
                  <c:v>35</c:v>
                </c:pt>
                <c:pt idx="9">
                  <c:v>47</c:v>
                </c:pt>
                <c:pt idx="10">
                  <c:v>54</c:v>
                </c:pt>
                <c:pt idx="11">
                  <c:v>81</c:v>
                </c:pt>
                <c:pt idx="12">
                  <c:v>103</c:v>
                </c:pt>
                <c:pt idx="13">
                  <c:v>122</c:v>
                </c:pt>
                <c:pt idx="14">
                  <c:v>118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524-7D41-BFE7-139EABD45008}"/>
            </c:ext>
          </c:extLst>
        </c:ser>
        <c:ser>
          <c:idx val="1"/>
          <c:order val="2"/>
          <c:tx>
            <c:strRef>
              <c:f>'active sf'!#REF!</c:f>
              <c:strCache>
                <c:ptCount val="1"/>
                <c:pt idx="0">
                  <c:v>#REF!</c:v>
                </c:pt>
              </c:strCache>
            </c:strRef>
          </c:tx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lt1"/>
              </a:solidFill>
              <a:ln w="15875">
                <a:solidFill>
                  <a:schemeClr val="accent5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'active sf'!$A$2:$A$16</c:f>
              <c:numCache>
                <c:formatCode>[$-409]mmm\-yy;@</c:formatCode>
                <c:ptCount val="15"/>
                <c:pt idx="0">
                  <c:v>44337</c:v>
                </c:pt>
                <c:pt idx="1">
                  <c:v>44368</c:v>
                </c:pt>
                <c:pt idx="2">
                  <c:v>44398</c:v>
                </c:pt>
                <c:pt idx="3">
                  <c:v>44429</c:v>
                </c:pt>
                <c:pt idx="4">
                  <c:v>44460</c:v>
                </c:pt>
                <c:pt idx="5">
                  <c:v>44490</c:v>
                </c:pt>
                <c:pt idx="6">
                  <c:v>44521</c:v>
                </c:pt>
                <c:pt idx="7">
                  <c:v>44561</c:v>
                </c:pt>
                <c:pt idx="8">
                  <c:v>44583</c:v>
                </c:pt>
                <c:pt idx="9">
                  <c:v>44614</c:v>
                </c:pt>
                <c:pt idx="10">
                  <c:v>44642</c:v>
                </c:pt>
                <c:pt idx="11">
                  <c:v>44673</c:v>
                </c:pt>
                <c:pt idx="12">
                  <c:v>44703</c:v>
                </c:pt>
                <c:pt idx="13">
                  <c:v>44734</c:v>
                </c:pt>
                <c:pt idx="14">
                  <c:v>44764</c:v>
                </c:pt>
              </c:numCache>
            </c:numRef>
          </c:cat>
          <c:val>
            <c:numRef>
              <c:f>'active sf'!#REF!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524-7D41-BFE7-139EABD4500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32733359"/>
        <c:axId val="832734991"/>
      </c:lineChart>
      <c:dateAx>
        <c:axId val="832733359"/>
        <c:scaling>
          <c:orientation val="minMax"/>
        </c:scaling>
        <c:delete val="0"/>
        <c:axPos val="b"/>
        <c:numFmt formatCode="[$-409]mmm\-yy;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3000000" spcFirstLastPara="1" vertOverflow="ellipsis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2734991"/>
        <c:crosses val="autoZero"/>
        <c:auto val="1"/>
        <c:lblOffset val="100"/>
        <c:baseTimeUnit val="months"/>
      </c:dateAx>
      <c:valAx>
        <c:axId val="83273499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2733359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solidFill>
            <a:srgbClr val="92D05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'active sf'!$C$1</c:f>
              <c:strCache>
                <c:ptCount val="1"/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lt1"/>
              </a:solidFill>
              <a:ln w="15875">
                <a:solidFill>
                  <a:schemeClr val="accent4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'active sf'!$A$53:$A$81</c:f>
              <c:numCache>
                <c:formatCode>m/d/yy</c:formatCode>
                <c:ptCount val="29"/>
                <c:pt idx="0">
                  <c:v>44565</c:v>
                </c:pt>
                <c:pt idx="1">
                  <c:v>44572</c:v>
                </c:pt>
                <c:pt idx="2">
                  <c:v>44579</c:v>
                </c:pt>
                <c:pt idx="3">
                  <c:v>44586</c:v>
                </c:pt>
                <c:pt idx="4">
                  <c:v>44593</c:v>
                </c:pt>
                <c:pt idx="5">
                  <c:v>44614</c:v>
                </c:pt>
                <c:pt idx="6">
                  <c:v>44621</c:v>
                </c:pt>
                <c:pt idx="7">
                  <c:v>44628</c:v>
                </c:pt>
                <c:pt idx="8">
                  <c:v>44635</c:v>
                </c:pt>
                <c:pt idx="9">
                  <c:v>44642</c:v>
                </c:pt>
                <c:pt idx="10">
                  <c:v>44649</c:v>
                </c:pt>
                <c:pt idx="11">
                  <c:v>44656</c:v>
                </c:pt>
                <c:pt idx="12">
                  <c:v>44663</c:v>
                </c:pt>
                <c:pt idx="13">
                  <c:v>44670</c:v>
                </c:pt>
                <c:pt idx="14">
                  <c:v>44677</c:v>
                </c:pt>
                <c:pt idx="15">
                  <c:v>44684</c:v>
                </c:pt>
                <c:pt idx="16">
                  <c:v>44691</c:v>
                </c:pt>
                <c:pt idx="17">
                  <c:v>44698</c:v>
                </c:pt>
                <c:pt idx="18">
                  <c:v>44705</c:v>
                </c:pt>
                <c:pt idx="19">
                  <c:v>44712</c:v>
                </c:pt>
                <c:pt idx="20">
                  <c:v>44719</c:v>
                </c:pt>
                <c:pt idx="21">
                  <c:v>44726</c:v>
                </c:pt>
                <c:pt idx="22">
                  <c:v>44733</c:v>
                </c:pt>
                <c:pt idx="23">
                  <c:v>44740</c:v>
                </c:pt>
                <c:pt idx="24">
                  <c:v>44747</c:v>
                </c:pt>
                <c:pt idx="25">
                  <c:v>44754</c:v>
                </c:pt>
                <c:pt idx="26">
                  <c:v>44761</c:v>
                </c:pt>
                <c:pt idx="27">
                  <c:v>44768</c:v>
                </c:pt>
                <c:pt idx="28">
                  <c:v>44775</c:v>
                </c:pt>
              </c:numCache>
            </c:numRef>
          </c:cat>
          <c:val>
            <c:numRef>
              <c:f>old!$C$2:$C$70</c:f>
              <c:numCache>
                <c:formatCode>General</c:formatCode>
                <c:ptCount val="69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524-7D41-BFE7-139EABD45008}"/>
            </c:ext>
          </c:extLst>
        </c:ser>
        <c:ser>
          <c:idx val="3"/>
          <c:order val="1"/>
          <c:tx>
            <c:strRef>
              <c:f>'active sf'!$B$1</c:f>
              <c:strCache>
                <c:ptCount val="1"/>
                <c:pt idx="0">
                  <c:v># of Price Reductions</c:v>
                </c:pt>
              </c:strCache>
            </c:strRef>
          </c:tx>
          <c:spPr>
            <a:ln w="2222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lt1"/>
              </a:solidFill>
              <a:ln w="15875">
                <a:solidFill>
                  <a:schemeClr val="accent6">
                    <a:lumMod val="60000"/>
                  </a:schemeClr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'active sf'!$A$53:$A$81</c:f>
              <c:numCache>
                <c:formatCode>m/d/yy</c:formatCode>
                <c:ptCount val="29"/>
                <c:pt idx="0">
                  <c:v>44565</c:v>
                </c:pt>
                <c:pt idx="1">
                  <c:v>44572</c:v>
                </c:pt>
                <c:pt idx="2">
                  <c:v>44579</c:v>
                </c:pt>
                <c:pt idx="3">
                  <c:v>44586</c:v>
                </c:pt>
                <c:pt idx="4">
                  <c:v>44593</c:v>
                </c:pt>
                <c:pt idx="5">
                  <c:v>44614</c:v>
                </c:pt>
                <c:pt idx="6">
                  <c:v>44621</c:v>
                </c:pt>
                <c:pt idx="7">
                  <c:v>44628</c:v>
                </c:pt>
                <c:pt idx="8">
                  <c:v>44635</c:v>
                </c:pt>
                <c:pt idx="9">
                  <c:v>44642</c:v>
                </c:pt>
                <c:pt idx="10">
                  <c:v>44649</c:v>
                </c:pt>
                <c:pt idx="11">
                  <c:v>44656</c:v>
                </c:pt>
                <c:pt idx="12">
                  <c:v>44663</c:v>
                </c:pt>
                <c:pt idx="13">
                  <c:v>44670</c:v>
                </c:pt>
                <c:pt idx="14">
                  <c:v>44677</c:v>
                </c:pt>
                <c:pt idx="15">
                  <c:v>44684</c:v>
                </c:pt>
                <c:pt idx="16">
                  <c:v>44691</c:v>
                </c:pt>
                <c:pt idx="17">
                  <c:v>44698</c:v>
                </c:pt>
                <c:pt idx="18">
                  <c:v>44705</c:v>
                </c:pt>
                <c:pt idx="19">
                  <c:v>44712</c:v>
                </c:pt>
                <c:pt idx="20">
                  <c:v>44719</c:v>
                </c:pt>
                <c:pt idx="21">
                  <c:v>44726</c:v>
                </c:pt>
                <c:pt idx="22">
                  <c:v>44733</c:v>
                </c:pt>
                <c:pt idx="23">
                  <c:v>44740</c:v>
                </c:pt>
                <c:pt idx="24">
                  <c:v>44747</c:v>
                </c:pt>
                <c:pt idx="25">
                  <c:v>44754</c:v>
                </c:pt>
                <c:pt idx="26">
                  <c:v>44761</c:v>
                </c:pt>
                <c:pt idx="27">
                  <c:v>44768</c:v>
                </c:pt>
                <c:pt idx="28">
                  <c:v>44775</c:v>
                </c:pt>
              </c:numCache>
            </c:numRef>
          </c:cat>
          <c:val>
            <c:numRef>
              <c:f>'active sf'!$B$53:$B$81</c:f>
              <c:numCache>
                <c:formatCode>General</c:formatCode>
                <c:ptCount val="29"/>
                <c:pt idx="0">
                  <c:v>37</c:v>
                </c:pt>
                <c:pt idx="1">
                  <c:v>58</c:v>
                </c:pt>
                <c:pt idx="2">
                  <c:v>38</c:v>
                </c:pt>
                <c:pt idx="3">
                  <c:v>47</c:v>
                </c:pt>
                <c:pt idx="4">
                  <c:v>45</c:v>
                </c:pt>
                <c:pt idx="5">
                  <c:v>42</c:v>
                </c:pt>
                <c:pt idx="6">
                  <c:v>58</c:v>
                </c:pt>
                <c:pt idx="7">
                  <c:v>43</c:v>
                </c:pt>
                <c:pt idx="8">
                  <c:v>55</c:v>
                </c:pt>
                <c:pt idx="9">
                  <c:v>69</c:v>
                </c:pt>
                <c:pt idx="10">
                  <c:v>70</c:v>
                </c:pt>
                <c:pt idx="11">
                  <c:v>61</c:v>
                </c:pt>
                <c:pt idx="12">
                  <c:v>85</c:v>
                </c:pt>
                <c:pt idx="13">
                  <c:v>66</c:v>
                </c:pt>
                <c:pt idx="14">
                  <c:v>97</c:v>
                </c:pt>
                <c:pt idx="15">
                  <c:v>128</c:v>
                </c:pt>
                <c:pt idx="16">
                  <c:v>119</c:v>
                </c:pt>
                <c:pt idx="17">
                  <c:v>153</c:v>
                </c:pt>
                <c:pt idx="18">
                  <c:v>135</c:v>
                </c:pt>
                <c:pt idx="19">
                  <c:v>180</c:v>
                </c:pt>
                <c:pt idx="20">
                  <c:v>216</c:v>
                </c:pt>
                <c:pt idx="21">
                  <c:v>164</c:v>
                </c:pt>
                <c:pt idx="22">
                  <c:v>195</c:v>
                </c:pt>
                <c:pt idx="23">
                  <c:v>199</c:v>
                </c:pt>
                <c:pt idx="24">
                  <c:v>189</c:v>
                </c:pt>
                <c:pt idx="25">
                  <c:v>246</c:v>
                </c:pt>
                <c:pt idx="26">
                  <c:v>231</c:v>
                </c:pt>
                <c:pt idx="27">
                  <c:v>234</c:v>
                </c:pt>
                <c:pt idx="28">
                  <c:v>284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524-7D41-BFE7-139EABD45008}"/>
            </c:ext>
          </c:extLst>
        </c:ser>
        <c:ser>
          <c:idx val="1"/>
          <c:order val="2"/>
          <c:tx>
            <c:strRef>
              <c:f>'active sf'!#REF!</c:f>
              <c:strCache>
                <c:ptCount val="1"/>
                <c:pt idx="0">
                  <c:v>#REF!</c:v>
                </c:pt>
              </c:strCache>
            </c:strRef>
          </c:tx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lt1"/>
              </a:solidFill>
              <a:ln w="15875">
                <a:solidFill>
                  <a:schemeClr val="accent5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'active sf'!$A$53:$A$81</c:f>
              <c:numCache>
                <c:formatCode>m/d/yy</c:formatCode>
                <c:ptCount val="29"/>
                <c:pt idx="0">
                  <c:v>44565</c:v>
                </c:pt>
                <c:pt idx="1">
                  <c:v>44572</c:v>
                </c:pt>
                <c:pt idx="2">
                  <c:v>44579</c:v>
                </c:pt>
                <c:pt idx="3">
                  <c:v>44586</c:v>
                </c:pt>
                <c:pt idx="4">
                  <c:v>44593</c:v>
                </c:pt>
                <c:pt idx="5">
                  <c:v>44614</c:v>
                </c:pt>
                <c:pt idx="6">
                  <c:v>44621</c:v>
                </c:pt>
                <c:pt idx="7">
                  <c:v>44628</c:v>
                </c:pt>
                <c:pt idx="8">
                  <c:v>44635</c:v>
                </c:pt>
                <c:pt idx="9">
                  <c:v>44642</c:v>
                </c:pt>
                <c:pt idx="10">
                  <c:v>44649</c:v>
                </c:pt>
                <c:pt idx="11">
                  <c:v>44656</c:v>
                </c:pt>
                <c:pt idx="12">
                  <c:v>44663</c:v>
                </c:pt>
                <c:pt idx="13">
                  <c:v>44670</c:v>
                </c:pt>
                <c:pt idx="14">
                  <c:v>44677</c:v>
                </c:pt>
                <c:pt idx="15">
                  <c:v>44684</c:v>
                </c:pt>
                <c:pt idx="16">
                  <c:v>44691</c:v>
                </c:pt>
                <c:pt idx="17">
                  <c:v>44698</c:v>
                </c:pt>
                <c:pt idx="18">
                  <c:v>44705</c:v>
                </c:pt>
                <c:pt idx="19">
                  <c:v>44712</c:v>
                </c:pt>
                <c:pt idx="20">
                  <c:v>44719</c:v>
                </c:pt>
                <c:pt idx="21">
                  <c:v>44726</c:v>
                </c:pt>
                <c:pt idx="22">
                  <c:v>44733</c:v>
                </c:pt>
                <c:pt idx="23">
                  <c:v>44740</c:v>
                </c:pt>
                <c:pt idx="24">
                  <c:v>44747</c:v>
                </c:pt>
                <c:pt idx="25">
                  <c:v>44754</c:v>
                </c:pt>
                <c:pt idx="26">
                  <c:v>44761</c:v>
                </c:pt>
                <c:pt idx="27">
                  <c:v>44768</c:v>
                </c:pt>
                <c:pt idx="28">
                  <c:v>44775</c:v>
                </c:pt>
              </c:numCache>
            </c:numRef>
          </c:cat>
          <c:val>
            <c:numRef>
              <c:f>'active sf'!#REF!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524-7D41-BFE7-139EABD4500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32733359"/>
        <c:axId val="832734991"/>
      </c:lineChart>
      <c:dateAx>
        <c:axId val="832733359"/>
        <c:scaling>
          <c:orientation val="minMax"/>
        </c:scaling>
        <c:delete val="0"/>
        <c:axPos val="b"/>
        <c:numFmt formatCode="m/d/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3000000" spcFirstLastPara="1" vertOverflow="ellipsis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2734991"/>
        <c:crosses val="autoZero"/>
        <c:auto val="1"/>
        <c:lblOffset val="100"/>
        <c:baseTimeUnit val="days"/>
      </c:dateAx>
      <c:valAx>
        <c:axId val="832734991"/>
        <c:scaling>
          <c:orientation val="minMax"/>
          <c:min val="2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2733359"/>
        <c:crosses val="autoZero"/>
        <c:crossBetween val="between"/>
      </c:valAx>
      <c:spPr>
        <a:pattFill prst="pct5">
          <a:fgClr>
            <a:schemeClr val="dk1">
              <a:lumMod val="15000"/>
              <a:lumOff val="85000"/>
            </a:schemeClr>
          </a:fgClr>
          <a:bgClr>
            <a:schemeClr val="bg1"/>
          </a:bgClr>
        </a:pattFill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solidFill>
            <a:srgbClr val="92D05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'active sf'!$C$1</c:f>
              <c:strCache>
                <c:ptCount val="1"/>
                <c:pt idx="0">
                  <c:v>priced over 1M</c:v>
                </c:pt>
              </c:strCache>
            </c:strRef>
          </c:tx>
          <c:spPr>
            <a:ln w="2222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lt1"/>
              </a:solidFill>
              <a:ln w="15875">
                <a:solidFill>
                  <a:schemeClr val="accent4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'active sf'!$A$2:$A$51</c:f>
              <c:numCache>
                <c:formatCode>m/d/yy</c:formatCode>
                <c:ptCount val="50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6">
                  <c:v>44453</c:v>
                </c:pt>
                <c:pt idx="17">
                  <c:v>44460</c:v>
                </c:pt>
                <c:pt idx="18">
                  <c:v>44467</c:v>
                </c:pt>
                <c:pt idx="19">
                  <c:v>44474</c:v>
                </c:pt>
                <c:pt idx="20">
                  <c:v>44481</c:v>
                </c:pt>
                <c:pt idx="21">
                  <c:v>44488</c:v>
                </c:pt>
                <c:pt idx="22">
                  <c:v>44495</c:v>
                </c:pt>
                <c:pt idx="23">
                  <c:v>44502</c:v>
                </c:pt>
                <c:pt idx="24">
                  <c:v>44516</c:v>
                </c:pt>
                <c:pt idx="25">
                  <c:v>44523</c:v>
                </c:pt>
                <c:pt idx="26">
                  <c:v>44530</c:v>
                </c:pt>
                <c:pt idx="27">
                  <c:v>44537</c:v>
                </c:pt>
                <c:pt idx="28">
                  <c:v>44544</c:v>
                </c:pt>
                <c:pt idx="29">
                  <c:v>44551</c:v>
                </c:pt>
                <c:pt idx="30">
                  <c:v>44558</c:v>
                </c:pt>
                <c:pt idx="31">
                  <c:v>44565</c:v>
                </c:pt>
                <c:pt idx="32">
                  <c:v>44572</c:v>
                </c:pt>
                <c:pt idx="33">
                  <c:v>44579</c:v>
                </c:pt>
                <c:pt idx="34">
                  <c:v>44586</c:v>
                </c:pt>
                <c:pt idx="35">
                  <c:v>44593</c:v>
                </c:pt>
                <c:pt idx="36">
                  <c:v>44614</c:v>
                </c:pt>
                <c:pt idx="37">
                  <c:v>44621</c:v>
                </c:pt>
                <c:pt idx="38">
                  <c:v>44628</c:v>
                </c:pt>
                <c:pt idx="39">
                  <c:v>44635</c:v>
                </c:pt>
                <c:pt idx="40">
                  <c:v>44642</c:v>
                </c:pt>
                <c:pt idx="41">
                  <c:v>44649</c:v>
                </c:pt>
                <c:pt idx="42">
                  <c:v>44656</c:v>
                </c:pt>
                <c:pt idx="43">
                  <c:v>44663</c:v>
                </c:pt>
                <c:pt idx="44">
                  <c:v>44670</c:v>
                </c:pt>
                <c:pt idx="45">
                  <c:v>44677</c:v>
                </c:pt>
                <c:pt idx="46">
                  <c:v>44684</c:v>
                </c:pt>
                <c:pt idx="47">
                  <c:v>44691</c:v>
                </c:pt>
                <c:pt idx="48">
                  <c:v>44698</c:v>
                </c:pt>
                <c:pt idx="49">
                  <c:v>44705</c:v>
                </c:pt>
              </c:numCache>
            </c:numRef>
          </c:cat>
          <c:val>
            <c:numRef>
              <c:f>old!$C$2:$C$70</c:f>
              <c:numCache>
                <c:formatCode>General</c:formatCode>
                <c:ptCount val="69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524-7D41-BFE7-139EABD45008}"/>
            </c:ext>
          </c:extLst>
        </c:ser>
        <c:ser>
          <c:idx val="3"/>
          <c:order val="1"/>
          <c:tx>
            <c:strRef>
              <c:f>'active sf'!$B$1</c:f>
              <c:strCache>
                <c:ptCount val="1"/>
                <c:pt idx="0">
                  <c:v># of Single Family Homes for sale in Cape Coral</c:v>
                </c:pt>
              </c:strCache>
            </c:strRef>
          </c:tx>
          <c:spPr>
            <a:ln w="2222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lt1"/>
              </a:solidFill>
              <a:ln w="15875">
                <a:solidFill>
                  <a:schemeClr val="accent6">
                    <a:lumMod val="60000"/>
                  </a:schemeClr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'active sf'!$A$2:$A$51</c:f>
              <c:numCache>
                <c:formatCode>m/d/yy</c:formatCode>
                <c:ptCount val="50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6">
                  <c:v>44453</c:v>
                </c:pt>
                <c:pt idx="17">
                  <c:v>44460</c:v>
                </c:pt>
                <c:pt idx="18">
                  <c:v>44467</c:v>
                </c:pt>
                <c:pt idx="19">
                  <c:v>44474</c:v>
                </c:pt>
                <c:pt idx="20">
                  <c:v>44481</c:v>
                </c:pt>
                <c:pt idx="21">
                  <c:v>44488</c:v>
                </c:pt>
                <c:pt idx="22">
                  <c:v>44495</c:v>
                </c:pt>
                <c:pt idx="23">
                  <c:v>44502</c:v>
                </c:pt>
                <c:pt idx="24">
                  <c:v>44516</c:v>
                </c:pt>
                <c:pt idx="25">
                  <c:v>44523</c:v>
                </c:pt>
                <c:pt idx="26">
                  <c:v>44530</c:v>
                </c:pt>
                <c:pt idx="27">
                  <c:v>44537</c:v>
                </c:pt>
                <c:pt idx="28">
                  <c:v>44544</c:v>
                </c:pt>
                <c:pt idx="29">
                  <c:v>44551</c:v>
                </c:pt>
                <c:pt idx="30">
                  <c:v>44558</c:v>
                </c:pt>
                <c:pt idx="31">
                  <c:v>44565</c:v>
                </c:pt>
                <c:pt idx="32">
                  <c:v>44572</c:v>
                </c:pt>
                <c:pt idx="33">
                  <c:v>44579</c:v>
                </c:pt>
                <c:pt idx="34">
                  <c:v>44586</c:v>
                </c:pt>
                <c:pt idx="35">
                  <c:v>44593</c:v>
                </c:pt>
                <c:pt idx="36">
                  <c:v>44614</c:v>
                </c:pt>
                <c:pt idx="37">
                  <c:v>44621</c:v>
                </c:pt>
                <c:pt idx="38">
                  <c:v>44628</c:v>
                </c:pt>
                <c:pt idx="39">
                  <c:v>44635</c:v>
                </c:pt>
                <c:pt idx="40">
                  <c:v>44642</c:v>
                </c:pt>
                <c:pt idx="41">
                  <c:v>44649</c:v>
                </c:pt>
                <c:pt idx="42">
                  <c:v>44656</c:v>
                </c:pt>
                <c:pt idx="43">
                  <c:v>44663</c:v>
                </c:pt>
                <c:pt idx="44">
                  <c:v>44670</c:v>
                </c:pt>
                <c:pt idx="45">
                  <c:v>44677</c:v>
                </c:pt>
                <c:pt idx="46">
                  <c:v>44684</c:v>
                </c:pt>
                <c:pt idx="47">
                  <c:v>44691</c:v>
                </c:pt>
                <c:pt idx="48">
                  <c:v>44698</c:v>
                </c:pt>
                <c:pt idx="49">
                  <c:v>44705</c:v>
                </c:pt>
              </c:numCache>
            </c:numRef>
          </c:cat>
          <c:val>
            <c:numRef>
              <c:f>'active sf'!$B$2:$B$51</c:f>
              <c:numCache>
                <c:formatCode>General</c:formatCode>
                <c:ptCount val="50"/>
                <c:pt idx="0">
                  <c:v>362</c:v>
                </c:pt>
                <c:pt idx="1">
                  <c:v>387</c:v>
                </c:pt>
                <c:pt idx="2">
                  <c:v>398</c:v>
                </c:pt>
                <c:pt idx="3">
                  <c:v>405</c:v>
                </c:pt>
                <c:pt idx="4">
                  <c:v>446</c:v>
                </c:pt>
                <c:pt idx="5">
                  <c:v>453</c:v>
                </c:pt>
                <c:pt idx="6">
                  <c:v>452</c:v>
                </c:pt>
                <c:pt idx="7">
                  <c:v>436</c:v>
                </c:pt>
                <c:pt idx="8">
                  <c:v>470</c:v>
                </c:pt>
                <c:pt idx="9">
                  <c:v>483</c:v>
                </c:pt>
                <c:pt idx="10">
                  <c:v>490</c:v>
                </c:pt>
                <c:pt idx="11">
                  <c:v>507</c:v>
                </c:pt>
                <c:pt idx="12">
                  <c:v>520</c:v>
                </c:pt>
                <c:pt idx="13">
                  <c:v>517</c:v>
                </c:pt>
                <c:pt idx="14">
                  <c:v>528</c:v>
                </c:pt>
                <c:pt idx="15">
                  <c:v>534</c:v>
                </c:pt>
                <c:pt idx="16">
                  <c:v>554</c:v>
                </c:pt>
                <c:pt idx="17">
                  <c:v>534</c:v>
                </c:pt>
                <c:pt idx="18">
                  <c:v>555</c:v>
                </c:pt>
                <c:pt idx="19">
                  <c:v>534</c:v>
                </c:pt>
                <c:pt idx="20">
                  <c:v>556</c:v>
                </c:pt>
                <c:pt idx="21">
                  <c:v>585</c:v>
                </c:pt>
                <c:pt idx="22">
                  <c:v>583</c:v>
                </c:pt>
                <c:pt idx="23">
                  <c:v>555</c:v>
                </c:pt>
                <c:pt idx="24">
                  <c:v>559</c:v>
                </c:pt>
                <c:pt idx="25">
                  <c:v>536</c:v>
                </c:pt>
                <c:pt idx="26">
                  <c:v>517</c:v>
                </c:pt>
                <c:pt idx="27">
                  <c:v>526</c:v>
                </c:pt>
                <c:pt idx="28">
                  <c:v>531</c:v>
                </c:pt>
                <c:pt idx="29">
                  <c:v>515</c:v>
                </c:pt>
                <c:pt idx="30">
                  <c:v>499</c:v>
                </c:pt>
                <c:pt idx="31">
                  <c:v>492</c:v>
                </c:pt>
                <c:pt idx="32">
                  <c:v>475</c:v>
                </c:pt>
                <c:pt idx="33">
                  <c:v>446</c:v>
                </c:pt>
                <c:pt idx="34">
                  <c:v>446</c:v>
                </c:pt>
                <c:pt idx="35">
                  <c:v>437</c:v>
                </c:pt>
                <c:pt idx="36">
                  <c:v>421</c:v>
                </c:pt>
                <c:pt idx="37">
                  <c:v>410</c:v>
                </c:pt>
                <c:pt idx="38">
                  <c:v>436</c:v>
                </c:pt>
                <c:pt idx="39">
                  <c:v>426</c:v>
                </c:pt>
                <c:pt idx="40">
                  <c:v>464</c:v>
                </c:pt>
                <c:pt idx="41">
                  <c:v>465</c:v>
                </c:pt>
                <c:pt idx="42">
                  <c:v>485</c:v>
                </c:pt>
                <c:pt idx="43">
                  <c:v>524</c:v>
                </c:pt>
                <c:pt idx="44">
                  <c:v>544</c:v>
                </c:pt>
                <c:pt idx="45">
                  <c:v>555</c:v>
                </c:pt>
                <c:pt idx="46">
                  <c:v>629</c:v>
                </c:pt>
                <c:pt idx="47">
                  <c:v>655</c:v>
                </c:pt>
                <c:pt idx="48">
                  <c:v>729</c:v>
                </c:pt>
                <c:pt idx="49">
                  <c:v>767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2524-7D41-BFE7-139EABD45008}"/>
            </c:ext>
          </c:extLst>
        </c:ser>
        <c:ser>
          <c:idx val="1"/>
          <c:order val="2"/>
          <c:tx>
            <c:strRef>
              <c:f>'active sf'!#REF!</c:f>
              <c:strCache>
                <c:ptCount val="1"/>
                <c:pt idx="0">
                  <c:v>#REF!</c:v>
                </c:pt>
              </c:strCache>
            </c:strRef>
          </c:tx>
          <c:spPr>
            <a:ln w="2222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6"/>
            <c:spPr>
              <a:solidFill>
                <a:schemeClr val="lt1"/>
              </a:solidFill>
              <a:ln w="15875">
                <a:solidFill>
                  <a:schemeClr val="accent5"/>
                </a:solidFill>
                <a:round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'active sf'!$A$2:$A$51</c:f>
              <c:numCache>
                <c:formatCode>m/d/yy</c:formatCode>
                <c:ptCount val="50"/>
                <c:pt idx="0">
                  <c:v>44341</c:v>
                </c:pt>
                <c:pt idx="1">
                  <c:v>44348</c:v>
                </c:pt>
                <c:pt idx="2">
                  <c:v>44355</c:v>
                </c:pt>
                <c:pt idx="3">
                  <c:v>44362</c:v>
                </c:pt>
                <c:pt idx="4">
                  <c:v>44369</c:v>
                </c:pt>
                <c:pt idx="5">
                  <c:v>44376</c:v>
                </c:pt>
                <c:pt idx="6">
                  <c:v>44383</c:v>
                </c:pt>
                <c:pt idx="7">
                  <c:v>44390</c:v>
                </c:pt>
                <c:pt idx="8">
                  <c:v>44397</c:v>
                </c:pt>
                <c:pt idx="9">
                  <c:v>44404</c:v>
                </c:pt>
                <c:pt idx="10">
                  <c:v>44411</c:v>
                </c:pt>
                <c:pt idx="11">
                  <c:v>44418</c:v>
                </c:pt>
                <c:pt idx="12">
                  <c:v>44425</c:v>
                </c:pt>
                <c:pt idx="13">
                  <c:v>44432</c:v>
                </c:pt>
                <c:pt idx="14">
                  <c:v>44439</c:v>
                </c:pt>
                <c:pt idx="15">
                  <c:v>44446</c:v>
                </c:pt>
                <c:pt idx="16">
                  <c:v>44453</c:v>
                </c:pt>
                <c:pt idx="17">
                  <c:v>44460</c:v>
                </c:pt>
                <c:pt idx="18">
                  <c:v>44467</c:v>
                </c:pt>
                <c:pt idx="19">
                  <c:v>44474</c:v>
                </c:pt>
                <c:pt idx="20">
                  <c:v>44481</c:v>
                </c:pt>
                <c:pt idx="21">
                  <c:v>44488</c:v>
                </c:pt>
                <c:pt idx="22">
                  <c:v>44495</c:v>
                </c:pt>
                <c:pt idx="23">
                  <c:v>44502</c:v>
                </c:pt>
                <c:pt idx="24">
                  <c:v>44516</c:v>
                </c:pt>
                <c:pt idx="25">
                  <c:v>44523</c:v>
                </c:pt>
                <c:pt idx="26">
                  <c:v>44530</c:v>
                </c:pt>
                <c:pt idx="27">
                  <c:v>44537</c:v>
                </c:pt>
                <c:pt idx="28">
                  <c:v>44544</c:v>
                </c:pt>
                <c:pt idx="29">
                  <c:v>44551</c:v>
                </c:pt>
                <c:pt idx="30">
                  <c:v>44558</c:v>
                </c:pt>
                <c:pt idx="31">
                  <c:v>44565</c:v>
                </c:pt>
                <c:pt idx="32">
                  <c:v>44572</c:v>
                </c:pt>
                <c:pt idx="33">
                  <c:v>44579</c:v>
                </c:pt>
                <c:pt idx="34">
                  <c:v>44586</c:v>
                </c:pt>
                <c:pt idx="35">
                  <c:v>44593</c:v>
                </c:pt>
                <c:pt idx="36">
                  <c:v>44614</c:v>
                </c:pt>
                <c:pt idx="37">
                  <c:v>44621</c:v>
                </c:pt>
                <c:pt idx="38">
                  <c:v>44628</c:v>
                </c:pt>
                <c:pt idx="39">
                  <c:v>44635</c:v>
                </c:pt>
                <c:pt idx="40">
                  <c:v>44642</c:v>
                </c:pt>
                <c:pt idx="41">
                  <c:v>44649</c:v>
                </c:pt>
                <c:pt idx="42">
                  <c:v>44656</c:v>
                </c:pt>
                <c:pt idx="43">
                  <c:v>44663</c:v>
                </c:pt>
                <c:pt idx="44">
                  <c:v>44670</c:v>
                </c:pt>
                <c:pt idx="45">
                  <c:v>44677</c:v>
                </c:pt>
                <c:pt idx="46">
                  <c:v>44684</c:v>
                </c:pt>
                <c:pt idx="47">
                  <c:v>44691</c:v>
                </c:pt>
                <c:pt idx="48">
                  <c:v>44698</c:v>
                </c:pt>
                <c:pt idx="49">
                  <c:v>44705</c:v>
                </c:pt>
              </c:numCache>
            </c:numRef>
          </c:cat>
          <c:val>
            <c:numRef>
              <c:f>'active sf'!#REF!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524-7D41-BFE7-139EABD4500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832733359"/>
        <c:axId val="832734991"/>
      </c:lineChart>
      <c:dateAx>
        <c:axId val="832733359"/>
        <c:scaling>
          <c:orientation val="minMax"/>
        </c:scaling>
        <c:delete val="0"/>
        <c:axPos val="b"/>
        <c:numFmt formatCode="m/d/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3000000" spcFirstLastPara="1" vertOverflow="ellipsis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2734991"/>
        <c:crosses val="autoZero"/>
        <c:auto val="0"/>
        <c:lblOffset val="100"/>
        <c:baseTimeUnit val="days"/>
      </c:dateAx>
      <c:valAx>
        <c:axId val="832734991"/>
        <c:scaling>
          <c:orientation val="minMax"/>
          <c:min val="250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2733359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solidFill>
            <a:srgbClr val="92D050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3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03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3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03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03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03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03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03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D92AF1-7357-3148-A77F-8F3D6D3FBF60}" type="datetimeFigureOut">
              <a:rPr lang="en-US" smtClean="0"/>
              <a:t>8/5/22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FCAE7-44EA-394F-B7F8-036A6EEB4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856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FB0EC-98FA-B240-9324-ECC3CCFA70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8FE16B-13D4-2B48-940E-470B7CBD8D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7EF23-9DBD-F847-9E37-1BB5AA2A4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16680-59EB-E14E-ADD2-F65DB1CC2809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809CE-8C0A-9F4C-9454-157FFD556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A480C-58B3-B54A-8B1C-1E5E2F0EA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4D1F-10D9-AF4E-B5D6-7DC903C36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791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906A1-C5CF-1C42-96AA-B8AB766FC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C1AB6D-BE70-464A-904F-EE23F1C5DB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1CEAE5-11DB-4048-82E1-902C2363A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16680-59EB-E14E-ADD2-F65DB1CC2809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D7698-0328-F04D-BD06-3C1FEA0C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6203A-578B-1541-8771-103C68ABE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4D1F-10D9-AF4E-B5D6-7DC903C36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9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02A114-53A0-DA4C-9943-506A070FF7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C945C1-5266-8943-A9D7-032D68537F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8A032-E7E1-1C49-948A-05F734B02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16680-59EB-E14E-ADD2-F65DB1CC2809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ABAC8E-4F84-BE46-B3D3-907D99BCF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1A38D9-7C18-FA4E-A84E-F0F070135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4D1F-10D9-AF4E-B5D6-7DC903C36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877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B49C6-D076-F646-B876-1B812B5A72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C371AA-5546-D344-8324-69AC5072C0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AB2A2-8094-F14F-9463-6CCEEE623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BD72-8E13-C84D-9BC7-CC795E7D9C9D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0004D8-9DCC-C546-BB8A-7DE679E0E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24263D-E588-AD49-926B-4EB51CA68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0C40-B9CB-F64E-A845-81AC2EEEC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4857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D20DB-364D-624E-8398-01822C8F7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D3CA6-C4EF-9441-AF50-5E963BB89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FE3749-1944-8B4B-BBED-24C3E5B03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BD72-8E13-C84D-9BC7-CC795E7D9C9D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DE486-AA2F-354C-BD61-187E82F29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785A7-2E34-784D-AA1D-69096F7F6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0C40-B9CB-F64E-A845-81AC2EEEC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98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E621F-DC85-A240-8E4E-A097177EA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0174AC-0EEA-F844-8C93-DEA3024BE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69B046-C662-2F48-865A-63B0E821A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BD72-8E13-C84D-9BC7-CC795E7D9C9D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1DA6F-5A87-8F47-8BED-7D5B6817A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9FB81-457F-8D4B-B329-2F3945476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0C40-B9CB-F64E-A845-81AC2EEEC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432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56BB4-CECB-A346-8D75-6E8E2545E4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D7D40-1F0E-344D-A4F9-93A0B2EF0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F6216C-FB7A-D647-A222-7B66241E31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7E5E02-94A1-724A-B7AA-A1737BA6C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BD72-8E13-C84D-9BC7-CC795E7D9C9D}" type="datetimeFigureOut">
              <a:rPr lang="en-US" smtClean="0"/>
              <a:t>8/5/22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E7DD41-4E1C-524F-871A-40FE3A7E4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1BF64B-3F85-1B4E-9747-9D3E49975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0C40-B9CB-F64E-A845-81AC2EEEC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23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F345A-9924-694E-B54C-88D4CB7F7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E42337-006B-CD44-A9E4-BD73939E2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D6D8BC-CFCD-E14D-9F10-F358EAA0FE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9CCA00-E979-0D4C-82FE-ED05017E63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8BF2E6-5230-2746-961F-1D86985F46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1F5FE8-4BC6-C641-B3DE-58F66F009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BD72-8E13-C84D-9BC7-CC795E7D9C9D}" type="datetimeFigureOut">
              <a:rPr lang="en-US" smtClean="0"/>
              <a:t>8/5/22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2C67F8-5624-E845-8E04-2891A6680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4C8A30-D5FC-6447-97E7-C5DEF90C4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0C40-B9CB-F64E-A845-81AC2EEEC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934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431B6-10F1-BB4F-8C61-AFB1B2AB9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2FAAD3-E5A1-7A4D-9065-9BF7B22F5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BD72-8E13-C84D-9BC7-CC795E7D9C9D}" type="datetimeFigureOut">
              <a:rPr lang="en-US" smtClean="0"/>
              <a:t>8/5/22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628232-3DE1-1448-BB34-4BC1CC32A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4FCA9F-4419-B844-AB83-8307B29C6C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0C40-B9CB-F64E-A845-81AC2EEEC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8912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DAA49A-A316-E046-8AE2-11F032EA0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BD72-8E13-C84D-9BC7-CC795E7D9C9D}" type="datetimeFigureOut">
              <a:rPr lang="en-US" smtClean="0"/>
              <a:t>8/5/22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F5132F-7295-6043-88C9-CEE92B6CE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CAF56E-049E-6E4D-A2A9-AFD78F156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0C40-B9CB-F64E-A845-81AC2EEEC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0632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00911-03D1-824E-BD03-C528D2342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08548-D0CB-EF4C-AE1D-795F96D4B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B28370-A79F-1242-B113-7BB879D4AA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34A213-5BBE-7443-8016-7656329B4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BD72-8E13-C84D-9BC7-CC795E7D9C9D}" type="datetimeFigureOut">
              <a:rPr lang="en-US" smtClean="0"/>
              <a:t>8/5/22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D89F67-B311-4947-BB92-C9A387F4A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3F1C31-9C04-D34C-8799-68C792543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0C40-B9CB-F64E-A845-81AC2EEEC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47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1904E-9067-C341-916C-BF114765B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C4D04-414C-4749-9DD5-7E85891A08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C5B1C-BA7B-7E4E-84A2-ED0C70908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16680-59EB-E14E-ADD2-F65DB1CC2809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E5504-64EB-FC44-A20B-602484A4A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C50CBD-BEF3-9F43-9677-3C16EB1CD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4D1F-10D9-AF4E-B5D6-7DC903C36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7560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1A82D-E267-B344-A562-90EFB17C8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76060A-AA46-AE4E-A7CC-AF77817098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62C82C-F62E-764D-A8FB-C732391209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C19C14-8B32-C442-98FE-4288D863F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BD72-8E13-C84D-9BC7-CC795E7D9C9D}" type="datetimeFigureOut">
              <a:rPr lang="en-US" smtClean="0"/>
              <a:t>8/5/22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1BFF25-8CBE-9847-8106-8F227284B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B200FC-6AF8-0649-8832-9EEF76D66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0C40-B9CB-F64E-A845-81AC2EEEC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926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3E18B-4E1F-A745-9034-2E14F3521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01C99D-0C62-D84A-9EB1-C6A762C8EF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B33C16-A57C-454A-A3C7-77EAA018A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BD72-8E13-C84D-9BC7-CC795E7D9C9D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1E989-A27E-4141-9CDA-55BA3E5A3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FC78D6-EA8C-E64C-AE54-3EC8DCE5C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0C40-B9CB-F64E-A845-81AC2EEEC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3132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5CE977-84F3-6146-ADE2-E5F9009EA9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C1514C-3EA1-9D4B-B550-A480C5013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DBEF7E-2227-574B-925B-9200C3BA1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BBD72-8E13-C84D-9BC7-CC795E7D9C9D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A3DBD8-FBBC-8E4E-8D1B-08DEA9D11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7855EC-F176-C543-9C11-88D607401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B0C40-B9CB-F64E-A845-81AC2EEEC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687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42AF5-E52B-8C41-AA1D-1B20599CA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83A49B-5139-DA45-ABC7-18B5E11B5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7E424-DB85-B14A-A1DA-4912B118B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16680-59EB-E14E-ADD2-F65DB1CC2809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9D291-66F2-9D49-BE66-40E8579D2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E665C-355A-C442-8611-19395AE28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4D1F-10D9-AF4E-B5D6-7DC903C36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941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41E5D-D701-3F4D-A8EA-D45FED1E7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DB476-F943-EF47-928B-8EB8BBC2FB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F2560A-F5EA-004B-AB2F-C6EE2B7582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284F39-0434-E949-B92D-4EFBB5AE3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16680-59EB-E14E-ADD2-F65DB1CC2809}" type="datetimeFigureOut">
              <a:rPr lang="en-US" smtClean="0"/>
              <a:t>8/5/22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211898-1FE8-154E-A63B-6E4D7DA2C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27F2D1-DC2A-D944-9438-0495DA0ED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4D1F-10D9-AF4E-B5D6-7DC903C36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654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EC0F6-69AC-B049-9035-E6184EC64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EC7F11-30FC-9042-8415-FBD606F829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B4378B-AD70-F343-A32A-1B65A1D436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C8300D-A257-3846-A15C-9D9FF22089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5D1A29-DFB1-DC4F-9244-C4D441EBD4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4A4BEC-0D66-B54A-92A3-215A00916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16680-59EB-E14E-ADD2-F65DB1CC2809}" type="datetimeFigureOut">
              <a:rPr lang="en-US" smtClean="0"/>
              <a:t>8/5/22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1ABB23-7406-B94E-A83D-1728EDC20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01D7A8-1D8B-834A-AC9B-44B959457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4D1F-10D9-AF4E-B5D6-7DC903C36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90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F3622-E51F-134A-A3C1-E5086B422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D34334-80C2-514C-882D-F706ED3AE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16680-59EB-E14E-ADD2-F65DB1CC2809}" type="datetimeFigureOut">
              <a:rPr lang="en-US" smtClean="0"/>
              <a:t>8/5/22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FE1FF0-FE8F-904A-A0AA-11CF73DA2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55C003-27F3-2240-B019-C11386B50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4D1F-10D9-AF4E-B5D6-7DC903C36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838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520EC0-8F0F-0C4E-BF22-11C0970EA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16680-59EB-E14E-ADD2-F65DB1CC2809}" type="datetimeFigureOut">
              <a:rPr lang="en-US" smtClean="0"/>
              <a:t>8/5/22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631432-5D5B-C049-B700-A148EEC40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30C2EE-C0F2-A945-9489-063546DE5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4D1F-10D9-AF4E-B5D6-7DC903C36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077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B640A-5E59-874B-BD43-B13E360EA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75983-0D88-4A49-B23F-B1DE265FE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D0E713-B1B7-744F-9F6D-523A1F250B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F907C7-B716-DE46-AEED-623D81ADD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16680-59EB-E14E-ADD2-F65DB1CC2809}" type="datetimeFigureOut">
              <a:rPr lang="en-US" smtClean="0"/>
              <a:t>8/5/22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AF6541-A9FF-CF41-B1A5-D6AD041C9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AE9D33-A392-254E-9E53-1B23FD17C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4D1F-10D9-AF4E-B5D6-7DC903C36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157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23377-CFE1-814F-BBD9-203957C6B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7EA0AC-31FD-5D4F-B433-308B9A35EA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2ED2DE-93C0-A448-930F-BDBF11344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A06289-7E37-2E4D-875E-FE877E7C3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16680-59EB-E14E-ADD2-F65DB1CC2809}" type="datetimeFigureOut">
              <a:rPr lang="en-US" smtClean="0"/>
              <a:t>8/5/22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D93926-E192-0849-88F8-16C36D38A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AFF147-3C01-8C4C-83EC-4046938A3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4D1F-10D9-AF4E-B5D6-7DC903C361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302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C58528-FA28-BC42-BB4B-5F66B2CDF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B7886B-AAEE-5D41-BCC8-2DBE812FA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CE4F6A-D593-5F41-B8C5-FA4AE28180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16680-59EB-E14E-ADD2-F65DB1CC2809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79116-2C46-9442-9742-574289E99D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6C3EB-5CB6-4D41-8F5B-65DA1B66B6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A4D1F-10D9-AF4E-B5D6-7DC903C361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D7908-E086-E849-97EA-EF4A955B6527}"/>
              </a:ext>
            </a:extLst>
          </p:cNvPr>
          <p:cNvSpPr txBox="1"/>
          <p:nvPr userDrawn="1"/>
        </p:nvSpPr>
        <p:spPr>
          <a:xfrm>
            <a:off x="1155699" y="0"/>
            <a:ext cx="9880601" cy="86177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r>
              <a:rPr lang="en-US" sz="5000" baseline="0" dirty="0">
                <a:solidFill>
                  <a:schemeClr val="accent1">
                    <a:lumMod val="60000"/>
                    <a:lumOff val="40000"/>
                    <a:alpha val="37000"/>
                  </a:schemeClr>
                </a:solidFill>
              </a:rPr>
              <a:t> REMAX REALTY TEAM – DEB CULLEN</a:t>
            </a:r>
          </a:p>
        </p:txBody>
      </p:sp>
    </p:spTree>
    <p:extLst>
      <p:ext uri="{BB962C8B-B14F-4D97-AF65-F5344CB8AC3E}">
        <p14:creationId xmlns:p14="http://schemas.microsoft.com/office/powerpoint/2010/main" val="4031462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2A72AD-F5BA-CC4C-9670-F472239C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FE02AE-C2AC-5248-8546-AA3970AC3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B94C4B-0263-0D40-8B89-7240DD716E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BBD72-8E13-C84D-9BC7-CC795E7D9C9D}" type="datetimeFigureOut">
              <a:rPr lang="en-US" smtClean="0"/>
              <a:t>8/5/22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A4054-6A3A-6144-98A5-E5A657F3D5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5A159-48D1-5C47-9F76-3B0CD93648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B0C40-B9CB-F64E-A845-81AC2EEECD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427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07C5C-1B86-4C49-865E-5450C2551D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9315" y="867102"/>
            <a:ext cx="2844800" cy="4934608"/>
          </a:xfrm>
        </p:spPr>
        <p:txBody>
          <a:bodyPr>
            <a:normAutofit/>
          </a:bodyPr>
          <a:lstStyle/>
          <a:p>
            <a: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2020</a:t>
            </a: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Cape Coral</a:t>
            </a: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r>
              <a:rPr lang="en-US" sz="4400" b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CLOSED</a:t>
            </a: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 Single Family Homes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1C9C30D-661C-2448-8ED2-EB8365C7E8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4742070"/>
              </p:ext>
            </p:extLst>
          </p:nvPr>
        </p:nvGraphicFramePr>
        <p:xfrm>
          <a:off x="3497943" y="867102"/>
          <a:ext cx="8258628" cy="5715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8927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07C5C-1B86-4C49-865E-5450C2551D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429" y="819806"/>
            <a:ext cx="2844800" cy="4792718"/>
          </a:xfrm>
        </p:spPr>
        <p:txBody>
          <a:bodyPr>
            <a:normAutofit fontScale="90000"/>
          </a:bodyPr>
          <a:lstStyle/>
          <a:p>
            <a: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2021</a:t>
            </a: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Cape Coral</a:t>
            </a: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r>
              <a:rPr lang="en-US" sz="4400" b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ACTIVE</a:t>
            </a:r>
            <a:br>
              <a:rPr lang="en-US" sz="4400" b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br>
              <a:rPr lang="en-US" sz="4400" b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 Single Family Homes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1C9C30D-661C-2448-8ED2-EB8365C7E8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1758436"/>
              </p:ext>
            </p:extLst>
          </p:nvPr>
        </p:nvGraphicFramePr>
        <p:xfrm>
          <a:off x="3497943" y="819806"/>
          <a:ext cx="8258628" cy="5762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0137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07C5C-1B86-4C49-865E-5450C2551D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429" y="819805"/>
            <a:ext cx="2844800" cy="5296789"/>
          </a:xfrm>
        </p:spPr>
        <p:txBody>
          <a:bodyPr>
            <a:normAutofit fontScale="90000"/>
          </a:bodyPr>
          <a:lstStyle/>
          <a:p>
            <a: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2021</a:t>
            </a: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Cape Coral</a:t>
            </a: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r>
              <a:rPr lang="en-US" sz="4400" b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Off-Water</a:t>
            </a:r>
            <a:br>
              <a:rPr lang="en-US" sz="4400" b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r>
              <a:rPr lang="en-US" sz="4400" b="1" i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 </a:t>
            </a:r>
            <a:r>
              <a:rPr lang="en-US" sz="4400" b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LOTS</a:t>
            </a:r>
            <a:br>
              <a:rPr lang="en-US" sz="4400" b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br>
              <a:rPr lang="en-US" sz="4400" b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r>
              <a:rPr lang="en-US" sz="4400" b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Active &amp; Sold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1C9C30D-661C-2448-8ED2-EB8365C7E8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032436"/>
              </p:ext>
            </p:extLst>
          </p:nvPr>
        </p:nvGraphicFramePr>
        <p:xfrm>
          <a:off x="3497943" y="819806"/>
          <a:ext cx="8258628" cy="5762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1972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07C5C-1B86-4C49-865E-5450C2551D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429" y="819805"/>
            <a:ext cx="2844800" cy="5407999"/>
          </a:xfrm>
        </p:spPr>
        <p:txBody>
          <a:bodyPr>
            <a:normAutofit fontScale="90000"/>
          </a:bodyPr>
          <a:lstStyle/>
          <a:p>
            <a: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2021</a:t>
            </a: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Cape Coral</a:t>
            </a: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r>
              <a:rPr lang="en-US" sz="4400" b="1" i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Gulf Access</a:t>
            </a:r>
            <a:br>
              <a:rPr lang="en-US" sz="4400" b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r>
              <a:rPr lang="en-US" sz="4400" b="1" i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 </a:t>
            </a:r>
            <a:r>
              <a:rPr lang="en-US" sz="4400" b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LOTS</a:t>
            </a:r>
            <a:br>
              <a:rPr lang="en-US" sz="4400" b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br>
              <a:rPr lang="en-US" sz="4400" b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r>
              <a:rPr lang="en-US" sz="4400" b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Active &amp; Sold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1C9C30D-661C-2448-8ED2-EB8365C7E8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4957079"/>
              </p:ext>
            </p:extLst>
          </p:nvPr>
        </p:nvGraphicFramePr>
        <p:xfrm>
          <a:off x="3497943" y="819806"/>
          <a:ext cx="8258628" cy="5762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6599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07C5C-1B86-4C49-865E-5450C2551D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429" y="819806"/>
            <a:ext cx="2844800" cy="5247362"/>
          </a:xfrm>
        </p:spPr>
        <p:txBody>
          <a:bodyPr>
            <a:normAutofit fontScale="90000"/>
          </a:bodyPr>
          <a:lstStyle/>
          <a:p>
            <a: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2020</a:t>
            </a: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Cape Coral</a:t>
            </a: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r>
              <a:rPr lang="en-US" sz="4400" b="1" i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Freshwater</a:t>
            </a:r>
            <a:br>
              <a:rPr lang="en-US" sz="4400" b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r>
              <a:rPr lang="en-US" sz="4400" b="1" i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 </a:t>
            </a:r>
            <a:r>
              <a:rPr lang="en-US" sz="4400" b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LOTS</a:t>
            </a:r>
            <a:br>
              <a:rPr lang="en-US" sz="4400" b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br>
              <a:rPr lang="en-US" sz="4400" b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r>
              <a:rPr lang="en-US" sz="4400" b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Active &amp; Sold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1C9C30D-661C-2448-8ED2-EB8365C7E8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118218"/>
              </p:ext>
            </p:extLst>
          </p:nvPr>
        </p:nvGraphicFramePr>
        <p:xfrm>
          <a:off x="3497943" y="819806"/>
          <a:ext cx="8258628" cy="5762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6985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07C5C-1B86-4C49-865E-5450C2551D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429" y="819806"/>
            <a:ext cx="2844800" cy="5519210"/>
          </a:xfrm>
        </p:spPr>
        <p:txBody>
          <a:bodyPr>
            <a:normAutofit fontScale="90000"/>
          </a:bodyPr>
          <a:lstStyle/>
          <a:p>
            <a: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2020</a:t>
            </a: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Cape Coral</a:t>
            </a: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r>
              <a:rPr lang="en-US" sz="6700" b="1" i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Condos</a:t>
            </a:r>
            <a:br>
              <a:rPr lang="en-US" sz="4400" b="1" i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br>
              <a:rPr lang="en-US" sz="4400" b="1" i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br>
              <a:rPr lang="en-US" sz="4400" b="1" i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r>
              <a:rPr lang="en-US" sz="4400" b="1" i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Active &amp; Sold</a:t>
            </a:r>
            <a:endParaRPr lang="en-US" sz="4400" b="1" dirty="0">
              <a:latin typeface="Garamond" panose="02020404030301010803" pitchFamily="18" charset="0"/>
              <a:ea typeface="Brush Script MT" panose="03060802040406070304" pitchFamily="66" charset="-122"/>
              <a:cs typeface="Brush Script MT" panose="03060802040406070304" pitchFamily="66" charset="-122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1C9C30D-661C-2448-8ED2-EB8365C7E8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1120360"/>
              </p:ext>
            </p:extLst>
          </p:nvPr>
        </p:nvGraphicFramePr>
        <p:xfrm>
          <a:off x="3497943" y="819806"/>
          <a:ext cx="8258628" cy="5762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8121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07C5C-1B86-4C49-865E-5450C2551D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429" y="819806"/>
            <a:ext cx="2844800" cy="4792718"/>
          </a:xfrm>
        </p:spPr>
        <p:txBody>
          <a:bodyPr>
            <a:normAutofit fontScale="90000"/>
          </a:bodyPr>
          <a:lstStyle/>
          <a:p>
            <a: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2021</a:t>
            </a: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Cape Coral</a:t>
            </a: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r>
              <a:rPr lang="en-US" sz="4400" b="1" i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Price Reductions</a:t>
            </a:r>
            <a:br>
              <a:rPr lang="en-US" sz="4400" b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br>
              <a:rPr lang="en-US" sz="4400" b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 </a:t>
            </a:r>
            <a:endParaRPr lang="en-US" sz="4400" b="1" dirty="0">
              <a:latin typeface="Garamond" panose="02020404030301010803" pitchFamily="18" charset="0"/>
              <a:ea typeface="Brush Script MT" panose="03060802040406070304" pitchFamily="66" charset="-122"/>
              <a:cs typeface="Brush Script MT" panose="03060802040406070304" pitchFamily="66" charset="-122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1C9C30D-661C-2448-8ED2-EB8365C7E8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2313778"/>
              </p:ext>
            </p:extLst>
          </p:nvPr>
        </p:nvGraphicFramePr>
        <p:xfrm>
          <a:off x="3497943" y="819806"/>
          <a:ext cx="8258628" cy="5762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2812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07C5C-1B86-4C49-865E-5450C2551D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5429" y="819806"/>
            <a:ext cx="2844800" cy="5185578"/>
          </a:xfrm>
        </p:spPr>
        <p:txBody>
          <a:bodyPr>
            <a:normAutofit fontScale="90000"/>
          </a:bodyPr>
          <a:lstStyle/>
          <a:p>
            <a: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2021</a:t>
            </a: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Cape Coral</a:t>
            </a: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br>
              <a:rPr lang="en-US" sz="4400" b="1" i="1" dirty="0"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</a:br>
            <a:r>
              <a:rPr lang="en-US" sz="4400" b="1" i="1" dirty="0">
                <a:highlight>
                  <a:srgbClr val="FFFF00"/>
                </a:highlight>
                <a:latin typeface="Garamond" panose="02020404030301010803" pitchFamily="18" charset="0"/>
                <a:ea typeface="Brush Script MT" panose="03060802040406070304" pitchFamily="66" charset="-122"/>
                <a:cs typeface="Brush Script MT" panose="03060802040406070304" pitchFamily="66" charset="-122"/>
              </a:rPr>
              <a:t># of Single Family Homes for sale in Cape Coral</a:t>
            </a:r>
            <a:endParaRPr lang="en-US" sz="4400" b="1" dirty="0">
              <a:latin typeface="Garamond" panose="02020404030301010803" pitchFamily="18" charset="0"/>
              <a:ea typeface="Brush Script MT" panose="03060802040406070304" pitchFamily="66" charset="-122"/>
              <a:cs typeface="Brush Script MT" panose="03060802040406070304" pitchFamily="66" charset="-122"/>
            </a:endParaRP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A1C9C30D-661C-2448-8ED2-EB8365C7E8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7881053"/>
              </p:ext>
            </p:extLst>
          </p:nvPr>
        </p:nvGraphicFramePr>
        <p:xfrm>
          <a:off x="3497943" y="819806"/>
          <a:ext cx="8258628" cy="57624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33308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3470</TotalTime>
  <Words>118</Words>
  <Application>Microsoft Macintosh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Garamond</vt:lpstr>
      <vt:lpstr>Office Theme</vt:lpstr>
      <vt:lpstr>Custom Design</vt:lpstr>
      <vt:lpstr>2020 Cape Coral  CLOSED   Single Family Homes</vt:lpstr>
      <vt:lpstr>2021 Cape Coral  ACTIVE   Single Family Homes</vt:lpstr>
      <vt:lpstr>2021 Cape Coral   Off-Water  LOTS  Active &amp; Sold</vt:lpstr>
      <vt:lpstr>2021 Cape Coral   Gulf Access  LOTS  Active &amp; Sold</vt:lpstr>
      <vt:lpstr>2020 Cape Coral   Freshwater  LOTS  Active &amp; Sold</vt:lpstr>
      <vt:lpstr>2020 Cape Coral   Condos   Active &amp; Sold</vt:lpstr>
      <vt:lpstr>2021 Cape Coral   Price Reductions   </vt:lpstr>
      <vt:lpstr>2021 Cape Coral   # of Single Family Homes for sale in Cape Coral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Deb Cullen</cp:lastModifiedBy>
  <cp:revision>174</cp:revision>
  <cp:lastPrinted>2021-06-05T15:20:18Z</cp:lastPrinted>
  <dcterms:created xsi:type="dcterms:W3CDTF">2020-04-09T16:42:32Z</dcterms:created>
  <dcterms:modified xsi:type="dcterms:W3CDTF">2022-08-05T16:49:10Z</dcterms:modified>
</cp:coreProperties>
</file>